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50"/>
  </p:notesMasterIdLst>
  <p:sldIdLst>
    <p:sldId id="271" r:id="rId2"/>
    <p:sldId id="270" r:id="rId3"/>
    <p:sldId id="258" r:id="rId4"/>
    <p:sldId id="272" r:id="rId5"/>
    <p:sldId id="259" r:id="rId6"/>
    <p:sldId id="261" r:id="rId7"/>
    <p:sldId id="262" r:id="rId8"/>
    <p:sldId id="263" r:id="rId9"/>
    <p:sldId id="264" r:id="rId10"/>
    <p:sldId id="265" r:id="rId11"/>
    <p:sldId id="273" r:id="rId12"/>
    <p:sldId id="267" r:id="rId13"/>
    <p:sldId id="268" r:id="rId14"/>
    <p:sldId id="269" r:id="rId15"/>
    <p:sldId id="274" r:id="rId16"/>
    <p:sldId id="275" r:id="rId17"/>
    <p:sldId id="276" r:id="rId18"/>
    <p:sldId id="277" r:id="rId19"/>
    <p:sldId id="278" r:id="rId20"/>
    <p:sldId id="308" r:id="rId21"/>
    <p:sldId id="279" r:id="rId22"/>
    <p:sldId id="280" r:id="rId23"/>
    <p:sldId id="281" r:id="rId24"/>
    <p:sldId id="282" r:id="rId25"/>
    <p:sldId id="283" r:id="rId26"/>
    <p:sldId id="284" r:id="rId27"/>
    <p:sldId id="285" r:id="rId28"/>
    <p:sldId id="286" r:id="rId29"/>
    <p:sldId id="287" r:id="rId30"/>
    <p:sldId id="288" r:id="rId31"/>
    <p:sldId id="290" r:id="rId32"/>
    <p:sldId id="289" r:id="rId33"/>
    <p:sldId id="291" r:id="rId34"/>
    <p:sldId id="309"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5" r:id="rId48"/>
    <p:sldId id="310" r:id="rId49"/>
  </p:sldIdLst>
  <p:sldSz cx="9906000" cy="6858000" type="A4"/>
  <p:notesSz cx="6858000" cy="9144000"/>
  <p:defaultTextStyle>
    <a:defPPr>
      <a:defRPr lang="en-US"/>
    </a:defPPr>
    <a:lvl1pPr algn="l" rtl="0" fontAlgn="base">
      <a:spcBef>
        <a:spcPct val="0"/>
      </a:spcBef>
      <a:spcAft>
        <a:spcPct val="0"/>
      </a:spcAft>
      <a:defRPr kern="1200">
        <a:solidFill>
          <a:schemeClr val="tx1"/>
        </a:solidFill>
        <a:latin typeface="News Gothic MT"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News Gothic MT"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News Gothic MT"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News Gothic MT"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News Gothic MT" charset="0"/>
        <a:ea typeface="ＭＳ Ｐゴシック" charset="0"/>
        <a:cs typeface="ＭＳ Ｐゴシック" charset="0"/>
      </a:defRPr>
    </a:lvl5pPr>
    <a:lvl6pPr marL="2286000" algn="l" defTabSz="457200" rtl="0" eaLnBrk="1" latinLnBrk="0" hangingPunct="1">
      <a:defRPr kern="1200">
        <a:solidFill>
          <a:schemeClr val="tx1"/>
        </a:solidFill>
        <a:latin typeface="News Gothic MT" charset="0"/>
        <a:ea typeface="ＭＳ Ｐゴシック" charset="0"/>
        <a:cs typeface="ＭＳ Ｐゴシック" charset="0"/>
      </a:defRPr>
    </a:lvl6pPr>
    <a:lvl7pPr marL="2743200" algn="l" defTabSz="457200" rtl="0" eaLnBrk="1" latinLnBrk="0" hangingPunct="1">
      <a:defRPr kern="1200">
        <a:solidFill>
          <a:schemeClr val="tx1"/>
        </a:solidFill>
        <a:latin typeface="News Gothic MT" charset="0"/>
        <a:ea typeface="ＭＳ Ｐゴシック" charset="0"/>
        <a:cs typeface="ＭＳ Ｐゴシック" charset="0"/>
      </a:defRPr>
    </a:lvl7pPr>
    <a:lvl8pPr marL="3200400" algn="l" defTabSz="457200" rtl="0" eaLnBrk="1" latinLnBrk="0" hangingPunct="1">
      <a:defRPr kern="1200">
        <a:solidFill>
          <a:schemeClr val="tx1"/>
        </a:solidFill>
        <a:latin typeface="News Gothic MT" charset="0"/>
        <a:ea typeface="ＭＳ Ｐゴシック" charset="0"/>
        <a:cs typeface="ＭＳ Ｐゴシック" charset="0"/>
      </a:defRPr>
    </a:lvl8pPr>
    <a:lvl9pPr marL="3657600" algn="l" defTabSz="457200" rtl="0" eaLnBrk="1" latinLnBrk="0" hangingPunct="1">
      <a:defRPr kern="1200">
        <a:solidFill>
          <a:schemeClr val="tx1"/>
        </a:solidFill>
        <a:latin typeface="News Gothic MT"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344" autoAdjust="0"/>
  </p:normalViewPr>
  <p:slideViewPr>
    <p:cSldViewPr snapToGrid="0" snapToObjects="1">
      <p:cViewPr varScale="1">
        <p:scale>
          <a:sx n="87" d="100"/>
          <a:sy n="87" d="100"/>
        </p:scale>
        <p:origin x="2100" y="9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AF0D476-F311-FE49-9006-2FD1FDDD862E}" type="datetimeFigureOut">
              <a:rPr lang="en-US"/>
              <a:pPr>
                <a:defRPr/>
              </a:pPr>
              <a:t>5/22/2017</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D02C9FC-E7AA-0143-93F0-7F352CB6CBA6}" type="slidenum">
              <a:rPr lang="en-US"/>
              <a:pPr>
                <a:defRPr/>
              </a:pPr>
              <a:t>‹#›</a:t>
            </a:fld>
            <a:endParaRPr lang="en-US"/>
          </a:p>
        </p:txBody>
      </p:sp>
    </p:spTree>
    <p:extLst>
      <p:ext uri="{BB962C8B-B14F-4D97-AF65-F5344CB8AC3E}">
        <p14:creationId xmlns:p14="http://schemas.microsoft.com/office/powerpoint/2010/main" val="424086130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0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NZ">
                <a:latin typeface="Calibri" charset="0"/>
              </a:rPr>
              <a:t>- This is why i did my degree so that i could help educate every nz coach with a science based approach.</a:t>
            </a:r>
          </a:p>
        </p:txBody>
      </p:sp>
      <p:sp>
        <p:nvSpPr>
          <p:cNvPr id="40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fld id="{6198B711-0B83-3045-B60D-DE9FD5DCFCD4}" type="slidenum">
              <a:rPr lang="en-US" sz="1200"/>
              <a:pPr eaLnBrk="1" hangingPunct="1"/>
              <a:t>2</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NZ" dirty="0">
                <a:latin typeface="Calibri" charset="0"/>
              </a:rPr>
              <a:t>- Anxiety focuses on the future. Always worried about what </a:t>
            </a:r>
            <a:r>
              <a:rPr lang="en-NZ" i="1" dirty="0">
                <a:latin typeface="Calibri" charset="0"/>
              </a:rPr>
              <a:t>might </a:t>
            </a:r>
            <a:r>
              <a:rPr lang="en-NZ" dirty="0">
                <a:latin typeface="Calibri" charset="0"/>
              </a:rPr>
              <a:t>happen. Includes perceiving the future</a:t>
            </a:r>
            <a:r>
              <a:rPr lang="en-NZ" baseline="0" dirty="0">
                <a:latin typeface="Calibri" charset="0"/>
              </a:rPr>
              <a:t> situation as a threat. Normal reaction to stress</a:t>
            </a:r>
            <a:endParaRPr lang="en-NZ" dirty="0">
              <a:latin typeface="Calibri" charset="0"/>
            </a:endParaRPr>
          </a:p>
          <a:p>
            <a:pPr eaLnBrk="1" hangingPunct="1">
              <a:spcBef>
                <a:spcPct val="0"/>
              </a:spcBef>
            </a:pPr>
            <a:endParaRPr lang="en-US" dirty="0">
              <a:latin typeface="Calibri"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fld id="{C322A119-A369-9F4D-817B-D33311BF76B9}" type="slidenum">
              <a:rPr lang="en-US" sz="1200"/>
              <a:pPr eaLnBrk="1" hangingPunct="1"/>
              <a:t>12</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NZ" b="1" i="1" dirty="0">
                <a:latin typeface="Calibri" charset="0"/>
              </a:rPr>
              <a:t>Fight or flight response:</a:t>
            </a:r>
            <a:r>
              <a:rPr lang="en-NZ" b="1" dirty="0">
                <a:latin typeface="Calibri" charset="0"/>
              </a:rPr>
              <a:t>  </a:t>
            </a:r>
            <a:r>
              <a:rPr lang="en-NZ" dirty="0">
                <a:latin typeface="Calibri" charset="0"/>
              </a:rPr>
              <a:t>A response which triggers a flood of changes to your hormones, neurotransmitters, and body to prepare you to immediately run away or fight danger</a:t>
            </a:r>
          </a:p>
          <a:p>
            <a:pPr eaLnBrk="1" hangingPunct="1">
              <a:spcBef>
                <a:spcPct val="0"/>
              </a:spcBef>
            </a:pPr>
            <a:endParaRPr lang="en-NZ" dirty="0">
              <a:latin typeface="Calibri" charset="0"/>
            </a:endParaRPr>
          </a:p>
          <a:p>
            <a:pPr eaLnBrk="1" hangingPunct="1">
              <a:spcBef>
                <a:spcPct val="0"/>
              </a:spcBef>
            </a:pPr>
            <a:r>
              <a:rPr lang="en-NZ" dirty="0">
                <a:latin typeface="Calibri" charset="0"/>
              </a:rPr>
              <a:t>- Anxiety stops you from acting in ways that are likely to compromise your survival </a:t>
            </a:r>
          </a:p>
          <a:p>
            <a:pPr lvl="1" eaLnBrk="1" hangingPunct="1">
              <a:spcBef>
                <a:spcPct val="0"/>
              </a:spcBef>
            </a:pPr>
            <a:r>
              <a:rPr lang="en-NZ" dirty="0">
                <a:latin typeface="Calibri" charset="0"/>
              </a:rPr>
              <a:t>- Picking a fight with someone much bigger </a:t>
            </a:r>
          </a:p>
          <a:p>
            <a:pPr lvl="1" eaLnBrk="1" hangingPunct="1">
              <a:spcBef>
                <a:spcPct val="0"/>
              </a:spcBef>
            </a:pPr>
            <a:r>
              <a:rPr lang="en-NZ" dirty="0">
                <a:latin typeface="Calibri" charset="0"/>
              </a:rPr>
              <a:t>- Driving your car at 200KPH.</a:t>
            </a:r>
          </a:p>
          <a:p>
            <a:pPr eaLnBrk="1" hangingPunct="1">
              <a:spcBef>
                <a:spcPct val="0"/>
              </a:spcBef>
              <a:buFontTx/>
              <a:buChar char="-"/>
            </a:pPr>
            <a:r>
              <a:rPr lang="en-NZ" dirty="0">
                <a:latin typeface="Calibri" charset="0"/>
              </a:rPr>
              <a:t>- not useful now that there are no predators lurking around every corner.</a:t>
            </a: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fld id="{8C636ED8-4D5E-254D-94C4-5EE88747961D}" type="slidenum">
              <a:rPr lang="en-US" sz="1200"/>
              <a:pPr eaLnBrk="1" hangingPunct="1"/>
              <a:t>13</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NZ">
                <a:latin typeface="Calibri" charset="0"/>
              </a:rPr>
              <a:t>Almost interchangeable in the sense that both can trigger the fight or flight response and the thing sounding the alarm can be real or perceived.</a:t>
            </a: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fld id="{8AE60BA4-B5FE-6547-A44B-E61A66BECA48}" type="slidenum">
              <a:rPr lang="en-US" sz="1200"/>
              <a:pPr eaLnBrk="1" hangingPunct="1"/>
              <a:t>14</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Threat appraisal is useful</a:t>
            </a:r>
            <a:r>
              <a:rPr lang="en-NZ" baseline="0" dirty="0"/>
              <a:t> when trying to decide what to focus your energy on. If there’s a deadline that you need to meet, it’s useful to that first. But at competitions, you don’t need to be worrying about everyday things.</a:t>
            </a:r>
            <a:endParaRPr lang="en-NZ" dirty="0"/>
          </a:p>
        </p:txBody>
      </p:sp>
      <p:sp>
        <p:nvSpPr>
          <p:cNvPr id="4" name="Slide Number Placeholder 3"/>
          <p:cNvSpPr>
            <a:spLocks noGrp="1"/>
          </p:cNvSpPr>
          <p:nvPr>
            <p:ph type="sldNum" sz="quarter" idx="10"/>
          </p:nvPr>
        </p:nvSpPr>
        <p:spPr/>
        <p:txBody>
          <a:bodyPr/>
          <a:lstStyle/>
          <a:p>
            <a:pPr>
              <a:defRPr/>
            </a:pPr>
            <a:fld id="{DD02C9FC-E7AA-0143-93F0-7F352CB6CBA6}"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NZ" b="1" dirty="0">
                <a:latin typeface="Calibri" charset="0"/>
              </a:rPr>
              <a:t>- Depersonalization: </a:t>
            </a:r>
            <a:r>
              <a:rPr lang="en-NZ" dirty="0">
                <a:latin typeface="Calibri" charset="0"/>
              </a:rPr>
              <a:t>feeling of being detached from oneself. Extreme case of anxiety but it’s that feeling where you don’t believe that this is “happening”. Major freak outs. Common with panic attacks</a:t>
            </a:r>
          </a:p>
          <a:p>
            <a:pPr defTabSz="914400" eaLnBrk="1" hangingPunct="1">
              <a:spcBef>
                <a:spcPct val="0"/>
              </a:spcBef>
              <a:buFontTx/>
              <a:buChar char="-"/>
            </a:pPr>
            <a:r>
              <a:rPr lang="en-NZ" dirty="0">
                <a:latin typeface="Calibri" charset="0"/>
              </a:rPr>
              <a:t>things to look for in our athletes. </a:t>
            </a:r>
            <a:r>
              <a:rPr lang="en-NZ" b="1" dirty="0">
                <a:latin typeface="Calibri" charset="0"/>
              </a:rPr>
              <a:t>Physical features will be easier to spot. </a:t>
            </a:r>
            <a:r>
              <a:rPr lang="en-NZ" dirty="0">
                <a:latin typeface="Calibri" charset="0"/>
              </a:rPr>
              <a:t>Gives us an indication that it’s time to use one of the psych skills to calm them down</a:t>
            </a:r>
          </a:p>
          <a:p>
            <a:pPr defTabSz="914400" eaLnBrk="1" hangingPunct="1">
              <a:spcBef>
                <a:spcPct val="0"/>
              </a:spcBef>
              <a:buFontTx/>
              <a:buChar char="-"/>
            </a:pPr>
            <a:r>
              <a:rPr lang="en-NZ" dirty="0">
                <a:latin typeface="Calibri" charset="0"/>
              </a:rPr>
              <a:t> how many times have we heard in the marshalling area “</a:t>
            </a:r>
            <a:r>
              <a:rPr lang="en-NZ" dirty="0" err="1">
                <a:latin typeface="Calibri" charset="0"/>
              </a:rPr>
              <a:t>i</a:t>
            </a:r>
            <a:r>
              <a:rPr lang="en-NZ" dirty="0">
                <a:latin typeface="Calibri" charset="0"/>
              </a:rPr>
              <a:t> feel sick, </a:t>
            </a:r>
            <a:r>
              <a:rPr lang="en-NZ" dirty="0" err="1">
                <a:latin typeface="Calibri" charset="0"/>
              </a:rPr>
              <a:t>i</a:t>
            </a:r>
            <a:r>
              <a:rPr lang="en-NZ" dirty="0">
                <a:latin typeface="Calibri" charset="0"/>
              </a:rPr>
              <a:t> can’t do this, </a:t>
            </a:r>
            <a:r>
              <a:rPr lang="en-NZ" dirty="0" err="1">
                <a:latin typeface="Calibri" charset="0"/>
              </a:rPr>
              <a:t>i</a:t>
            </a:r>
            <a:r>
              <a:rPr lang="en-NZ" dirty="0">
                <a:latin typeface="Calibri" charset="0"/>
              </a:rPr>
              <a:t> need to pee, </a:t>
            </a:r>
            <a:r>
              <a:rPr lang="en-NZ" dirty="0" err="1">
                <a:latin typeface="Calibri" charset="0"/>
              </a:rPr>
              <a:t>i</a:t>
            </a:r>
            <a:r>
              <a:rPr lang="en-NZ" dirty="0">
                <a:latin typeface="Calibri" charset="0"/>
              </a:rPr>
              <a:t> need to get out of here”? These are all forms of anxiety and can be addressed with the right tools. We don’t need to send out a skater onto the floor who is already freaked out before even stepping on the floor. </a:t>
            </a:r>
            <a:r>
              <a:rPr lang="en-NZ" b="1" i="1" u="sng" dirty="0">
                <a:latin typeface="Calibri" charset="0"/>
              </a:rPr>
              <a:t>There is a way to help them. They are not doing it to themselves and they are not helpless.</a:t>
            </a: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fld id="{8446C433-68A4-0E4B-BA6B-C48870EBEE97}" type="slidenum">
              <a:rPr lang="en-US" sz="1200"/>
              <a:pPr eaLnBrk="1" hangingPunct="1"/>
              <a:t>16</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eaLnBrk="1" fontAlgn="auto" hangingPunct="1">
              <a:spcBef>
                <a:spcPts val="0"/>
              </a:spcBef>
              <a:spcAft>
                <a:spcPts val="0"/>
              </a:spcAft>
              <a:buFontTx/>
              <a:buChar char="-"/>
              <a:defRPr/>
            </a:pPr>
            <a:r>
              <a:rPr lang="en-NZ" dirty="0">
                <a:ea typeface="+mn-ea"/>
                <a:cs typeface="+mn-cs"/>
              </a:rPr>
              <a:t>This graphic demonstrates that we NEED anxiety to perform well.</a:t>
            </a:r>
          </a:p>
          <a:p>
            <a:pPr eaLnBrk="1" fontAlgn="auto" hangingPunct="1">
              <a:spcBef>
                <a:spcPts val="0"/>
              </a:spcBef>
              <a:spcAft>
                <a:spcPts val="0"/>
              </a:spcAft>
              <a:buFontTx/>
              <a:buChar char="-"/>
              <a:defRPr/>
            </a:pPr>
            <a:r>
              <a:rPr lang="en-NZ" dirty="0">
                <a:ea typeface="+mn-ea"/>
                <a:cs typeface="+mn-cs"/>
              </a:rPr>
              <a:t>Not enough anxiety (too relaxed, low adrenaline), performance decreases.</a:t>
            </a:r>
          </a:p>
          <a:p>
            <a:pPr eaLnBrk="1" fontAlgn="auto" hangingPunct="1">
              <a:spcBef>
                <a:spcPts val="0"/>
              </a:spcBef>
              <a:spcAft>
                <a:spcPts val="0"/>
              </a:spcAft>
              <a:buFontTx/>
              <a:buChar char="-"/>
              <a:defRPr/>
            </a:pPr>
            <a:r>
              <a:rPr lang="en-NZ" dirty="0">
                <a:ea typeface="+mn-ea"/>
                <a:cs typeface="+mn-cs"/>
              </a:rPr>
              <a:t> With extreme anxiety performance decreases too. Therefore we need optimal amount of performance.</a:t>
            </a:r>
          </a:p>
          <a:p>
            <a:pPr eaLnBrk="1" fontAlgn="auto" hangingPunct="1">
              <a:spcBef>
                <a:spcPts val="0"/>
              </a:spcBef>
              <a:spcAft>
                <a:spcPts val="0"/>
              </a:spcAft>
              <a:defRPr/>
            </a:pPr>
            <a:r>
              <a:rPr lang="en-NZ" dirty="0">
                <a:ea typeface="+mn-ea"/>
                <a:cs typeface="+mn-cs"/>
              </a:rPr>
              <a:t>BUT, everyone’s curves might be slightly skewed. So someone might perform their best super relaxed with no anxiety or others may perform better with more anxiety. No one is exactly in the middle. The main idea is to find how much anxiety the skater needs in order to perform their best.</a:t>
            </a:r>
          </a:p>
          <a:p>
            <a:pPr marL="171450" indent="-171450" eaLnBrk="1" fontAlgn="auto" hangingPunct="1">
              <a:spcBef>
                <a:spcPts val="0"/>
              </a:spcBef>
              <a:spcAft>
                <a:spcPts val="0"/>
              </a:spcAft>
              <a:buFontTx/>
              <a:buChar char="-"/>
              <a:defRPr/>
            </a:pPr>
            <a:r>
              <a:rPr lang="en-NZ" dirty="0">
                <a:ea typeface="+mn-ea"/>
                <a:cs typeface="+mn-cs"/>
              </a:rPr>
              <a:t>Anxiety in this context can also be referred to as arousal. Arousal is just a state of increased adrenaline. This can be anxiety, excitement or fear. All those states feel physically the same but it depends on our interpretation.</a:t>
            </a: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fld id="{4F09AAD4-2D73-0B49-A694-A70CA64031F0}" type="slidenum">
              <a:rPr lang="en-US" sz="1200"/>
              <a:pPr eaLnBrk="1" hangingPunct="1"/>
              <a:t>17</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NZ" b="1">
                <a:latin typeface="Calibri" charset="0"/>
              </a:rPr>
              <a:t>This slide explains what your body goes through in response to danger and why we feel anxious/nerves</a:t>
            </a:r>
          </a:p>
          <a:p>
            <a:pPr eaLnBrk="1" hangingPunct="1">
              <a:spcBef>
                <a:spcPct val="0"/>
              </a:spcBef>
            </a:pPr>
            <a:r>
              <a:rPr lang="en-NZ">
                <a:latin typeface="Calibri" charset="0"/>
              </a:rPr>
              <a:t>Even though this can be a bad experience, we still need it because we need energy, need to take action, we don’t need to digest our food, we need blood flowing to our muscles during competition.</a:t>
            </a:r>
          </a:p>
          <a:p>
            <a:pPr eaLnBrk="1" hangingPunct="1">
              <a:spcBef>
                <a:spcPct val="0"/>
              </a:spcBef>
            </a:pPr>
            <a:endParaRPr lang="en-US">
              <a:latin typeface="Calibri"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fld id="{E2016F11-0DB8-604C-BBAC-8E8B1014B964}" type="slidenum">
              <a:rPr lang="en-US" sz="1200"/>
              <a:pPr eaLnBrk="1" hangingPunct="1"/>
              <a:t>18</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NZ">
                <a:latin typeface="Calibri" charset="0"/>
              </a:rPr>
              <a:t>This curve was developed with the notion that everyone’s optimum level of anxiety is right in the middle. I disagree. I have had amazing performances at lower than the middle but also at high anxiety. It changes depending on the person and the time</a:t>
            </a:r>
          </a:p>
          <a:p>
            <a:pPr eaLnBrk="1" hangingPunct="1"/>
            <a:endParaRPr lang="en-US">
              <a:latin typeface="Calibri" charset="0"/>
            </a:endParaRP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fld id="{80E21C2B-AEED-FF4F-9435-5C850AD904D1}" type="slidenum">
              <a:rPr lang="en-US" sz="1200"/>
              <a:pPr eaLnBrk="1" hangingPunct="1"/>
              <a:t>21</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NZ">
                <a:latin typeface="Calibri" charset="0"/>
              </a:rPr>
              <a:t>Don’t worry too much about the jargon. This is what 2 different people’s arousal curves would look like. Now we’re going to help you find where your athlete’s curve so that you can help them self regulate</a:t>
            </a:r>
          </a:p>
          <a:p>
            <a:pPr eaLnBrk="1" hangingPunct="1"/>
            <a:endParaRPr lang="en-US">
              <a:latin typeface="Calibri" charset="0"/>
            </a:endParaRP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fld id="{F8390193-1CC8-D54D-B817-3A4A726EF404}" type="slidenum">
              <a:rPr lang="en-US" sz="1200"/>
              <a:pPr eaLnBrk="1" hangingPunct="1"/>
              <a:t>22</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buFontTx/>
              <a:buChar char="•"/>
            </a:pPr>
            <a:r>
              <a:rPr lang="en-NZ">
                <a:latin typeface="Calibri" charset="0"/>
              </a:rPr>
              <a:t>Before we learn the skills, you must identify their optimal arousal.</a:t>
            </a:r>
          </a:p>
          <a:p>
            <a:pPr defTabSz="914400" eaLnBrk="1" hangingPunct="1">
              <a:spcBef>
                <a:spcPct val="0"/>
              </a:spcBef>
              <a:buFontTx/>
              <a:buChar char="•"/>
            </a:pPr>
            <a:r>
              <a:rPr lang="en-NZ">
                <a:latin typeface="Calibri" charset="0"/>
              </a:rPr>
              <a:t>How to identify where your athlete sits on the curve to get their best performance every time (comp and training)</a:t>
            </a:r>
          </a:p>
          <a:p>
            <a:pPr defTabSz="914400" eaLnBrk="1" hangingPunct="1">
              <a:spcBef>
                <a:spcPct val="0"/>
              </a:spcBef>
              <a:buFontTx/>
              <a:buChar char="•"/>
            </a:pPr>
            <a:r>
              <a:rPr lang="en-US">
                <a:latin typeface="Calibri" charset="0"/>
              </a:rPr>
              <a:t>It is important to be aware of what arousal level works best for them, so you can know when to make an adjustment and whether they need to be more energised or relaxed.</a:t>
            </a:r>
          </a:p>
          <a:p>
            <a:pPr defTabSz="914400" eaLnBrk="1" hangingPunct="1">
              <a:buFontTx/>
              <a:buChar char="•"/>
            </a:pPr>
            <a:endParaRPr lang="en-NZ">
              <a:latin typeface="Calibri" charset="0"/>
            </a:endParaRPr>
          </a:p>
          <a:p>
            <a:pPr defTabSz="914400" eaLnBrk="1" hangingPunct="1"/>
            <a:endParaRPr lang="en-US">
              <a:latin typeface="Calibri" charset="0"/>
            </a:endParaRPr>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fld id="{B25A17A2-D7E7-E44F-83A0-DAEF51BA706B}" type="slidenum">
              <a:rPr lang="en-US" sz="1200"/>
              <a:pPr eaLnBrk="1" hangingPunct="1"/>
              <a:t>23</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Why do good</a:t>
            </a:r>
            <a:r>
              <a:rPr lang="en-NZ" baseline="0" dirty="0"/>
              <a:t> kid athletes quit? </a:t>
            </a:r>
            <a:r>
              <a:rPr lang="en-NZ" b="1" baseline="0" dirty="0"/>
              <a:t>Decrease in enjoyment. No longer fun.</a:t>
            </a:r>
            <a:endParaRPr lang="en-NZ" dirty="0"/>
          </a:p>
        </p:txBody>
      </p:sp>
      <p:sp>
        <p:nvSpPr>
          <p:cNvPr id="4" name="Slide Number Placeholder 3"/>
          <p:cNvSpPr>
            <a:spLocks noGrp="1"/>
          </p:cNvSpPr>
          <p:nvPr>
            <p:ph type="sldNum" sz="quarter" idx="10"/>
          </p:nvPr>
        </p:nvSpPr>
        <p:spPr/>
        <p:txBody>
          <a:bodyPr/>
          <a:lstStyle/>
          <a:p>
            <a:pPr>
              <a:defRPr/>
            </a:pPr>
            <a:fld id="{DD02C9FC-E7AA-0143-93F0-7F352CB6CBA6}"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NZ">
                <a:latin typeface="Calibri" charset="0"/>
              </a:rPr>
              <a:t>Important so that both athlete and coach know what the athlete needs pre comp/during training</a:t>
            </a:r>
          </a:p>
          <a:p>
            <a:pPr eaLnBrk="1" hangingPunct="1"/>
            <a:r>
              <a:rPr lang="en-NZ">
                <a:latin typeface="Calibri" charset="0"/>
              </a:rPr>
              <a:t>With self awareness comes </a:t>
            </a:r>
            <a:r>
              <a:rPr lang="en-NZ" b="1">
                <a:latin typeface="Calibri" charset="0"/>
              </a:rPr>
              <a:t>self regulation </a:t>
            </a:r>
            <a:r>
              <a:rPr lang="en-NZ">
                <a:latin typeface="Calibri" charset="0"/>
              </a:rPr>
              <a:t>(</a:t>
            </a:r>
            <a:r>
              <a:rPr lang="en-NZ" i="1">
                <a:latin typeface="Calibri" charset="0"/>
              </a:rPr>
              <a:t>in a pre comp situation athlete can scan their physical and mental condition and decide which skill to use to get them back to their optimum level)</a:t>
            </a:r>
            <a:endParaRPr lang="en-NZ">
              <a:latin typeface="Calibri" charset="0"/>
            </a:endParaRPr>
          </a:p>
          <a:p>
            <a:pPr eaLnBrk="1" hangingPunct="1"/>
            <a:endParaRPr lang="en-US">
              <a:latin typeface="Calibri" charset="0"/>
            </a:endParaRP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fld id="{6F8E5D5A-3D26-5E43-93A9-2FABE1221EEC}" type="slidenum">
              <a:rPr lang="en-US" sz="1200"/>
              <a:pPr eaLnBrk="1" hangingPunct="1"/>
              <a:t>26</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Start with a big breath in, tense your feet</a:t>
            </a:r>
            <a:r>
              <a:rPr lang="en-NZ" baseline="0" dirty="0"/>
              <a:t> and hold as hard as you can then breathe out and let go. Repeat with calf muscles, thigh muscles, butt, back, chest etc moving up the body and using the breath out to fully relax each area.</a:t>
            </a:r>
            <a:endParaRPr lang="en-NZ" dirty="0"/>
          </a:p>
        </p:txBody>
      </p:sp>
      <p:sp>
        <p:nvSpPr>
          <p:cNvPr id="4" name="Slide Number Placeholder 3"/>
          <p:cNvSpPr>
            <a:spLocks noGrp="1"/>
          </p:cNvSpPr>
          <p:nvPr>
            <p:ph type="sldNum" sz="quarter" idx="10"/>
          </p:nvPr>
        </p:nvSpPr>
        <p:spPr/>
        <p:txBody>
          <a:bodyPr/>
          <a:lstStyle/>
          <a:p>
            <a:pPr>
              <a:defRPr/>
            </a:pPr>
            <a:fld id="{DD02C9FC-E7AA-0143-93F0-7F352CB6CBA6}" type="slidenum">
              <a:rPr lang="en-US" smtClean="0"/>
              <a:pPr>
                <a:defRPr/>
              </a:pPr>
              <a:t>28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Counting your breaths also helps. </a:t>
            </a:r>
            <a:r>
              <a:rPr lang="en-NZ" dirty="0" err="1"/>
              <a:t>Breahe</a:t>
            </a:r>
            <a:r>
              <a:rPr lang="en-NZ" baseline="0" dirty="0"/>
              <a:t> down into your belly. Shoulders stay still.</a:t>
            </a:r>
            <a:endParaRPr lang="en-NZ" dirty="0"/>
          </a:p>
        </p:txBody>
      </p:sp>
      <p:sp>
        <p:nvSpPr>
          <p:cNvPr id="4" name="Slide Number Placeholder 3"/>
          <p:cNvSpPr>
            <a:spLocks noGrp="1"/>
          </p:cNvSpPr>
          <p:nvPr>
            <p:ph type="sldNum" sz="quarter" idx="10"/>
          </p:nvPr>
        </p:nvSpPr>
        <p:spPr/>
        <p:txBody>
          <a:bodyPr/>
          <a:lstStyle/>
          <a:p>
            <a:pPr>
              <a:defRPr/>
            </a:pPr>
            <a:fld id="{DD02C9FC-E7AA-0143-93F0-7F352CB6CBA6}" type="slidenum">
              <a:rPr lang="en-US" smtClean="0"/>
              <a:pPr>
                <a:defRPr/>
              </a:pPr>
              <a:t>29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NZ">
                <a:latin typeface="Calibri" charset="0"/>
              </a:rPr>
              <a:t>DON’T TRY RANDOM STUFF DURING COMP IF THAT’S NOT WHAT YOU USUALLY DO. (eg energy drinks they don’t usually have. All these techniques need to be used regularly</a:t>
            </a:r>
          </a:p>
          <a:p>
            <a:pPr eaLnBrk="1" hangingPunct="1"/>
            <a:endParaRPr lang="en-US">
              <a:latin typeface="Calibri" charset="0"/>
            </a:endParaRP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fld id="{6D783686-E84F-1247-861B-760DDFAABA84}" type="slidenum">
              <a:rPr lang="en-US" sz="1200"/>
              <a:pPr eaLnBrk="1" hangingPunct="1"/>
              <a:t>32</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NZ" dirty="0">
                <a:latin typeface="Calibri" charset="0"/>
              </a:rPr>
              <a:t>Easier than trying to make someone calm down. </a:t>
            </a:r>
            <a:r>
              <a:rPr lang="en-NZ" b="1" dirty="0">
                <a:latin typeface="Calibri" charset="0"/>
              </a:rPr>
              <a:t>Individualise to the athlete</a:t>
            </a:r>
            <a:endParaRPr lang="en-NZ" dirty="0">
              <a:latin typeface="Calibri" charset="0"/>
            </a:endParaRPr>
          </a:p>
          <a:p>
            <a:pPr eaLnBrk="1" hangingPunct="1"/>
            <a:r>
              <a:rPr lang="en-NZ" dirty="0">
                <a:latin typeface="Calibri" charset="0"/>
              </a:rPr>
              <a:t>(DON’T DO workout before comp IF THEY HAVE NEVER WORKED OUT IN THEIR LIFE)</a:t>
            </a:r>
          </a:p>
          <a:p>
            <a:pPr eaLnBrk="1" hangingPunct="1"/>
            <a:endParaRPr lang="en-US" dirty="0">
              <a:latin typeface="Calibri" charset="0"/>
            </a:endParaRPr>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fld id="{7E06D731-75D8-734F-BEB2-DBF4B3413117}" type="slidenum">
              <a:rPr lang="en-US" sz="1200"/>
              <a:pPr eaLnBrk="1" hangingPunct="1"/>
              <a:t>33</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At first, athletes</a:t>
            </a:r>
            <a:r>
              <a:rPr lang="en-NZ" baseline="0" dirty="0"/>
              <a:t> will most likely focus on the skill, goal, and performance in competition. Eventually they’ll learn to use all senses when recreating the situation. Keep encouraging them to imagine the noise, smell or what it feels like</a:t>
            </a:r>
            <a:endParaRPr lang="en-NZ" dirty="0"/>
          </a:p>
        </p:txBody>
      </p:sp>
      <p:sp>
        <p:nvSpPr>
          <p:cNvPr id="4" name="Slide Number Placeholder 3"/>
          <p:cNvSpPr>
            <a:spLocks noGrp="1"/>
          </p:cNvSpPr>
          <p:nvPr>
            <p:ph type="sldNum" sz="quarter" idx="10"/>
          </p:nvPr>
        </p:nvSpPr>
        <p:spPr/>
        <p:txBody>
          <a:bodyPr/>
          <a:lstStyle/>
          <a:p>
            <a:pPr>
              <a:defRPr/>
            </a:pPr>
            <a:fld id="{DD02C9FC-E7AA-0143-93F0-7F352CB6CBA6}" type="slidenum">
              <a:rPr lang="en-US" smtClean="0"/>
              <a:pPr>
                <a:defRPr/>
              </a:pPr>
              <a:t>35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NZ" i="1" dirty="0">
                <a:latin typeface="News Gothic MT" charset="0"/>
              </a:rPr>
              <a:t>Important that skills are learnt during practise in a relaxed environment so that all information is retained and not at competition where there are many distractions</a:t>
            </a:r>
            <a:endParaRPr lang="en-NZ" dirty="0">
              <a:latin typeface="News Gothic MT" charset="0"/>
            </a:endParaRPr>
          </a:p>
          <a:p>
            <a:endParaRPr lang="en-NZ" dirty="0"/>
          </a:p>
        </p:txBody>
      </p:sp>
      <p:sp>
        <p:nvSpPr>
          <p:cNvPr id="4" name="Slide Number Placeholder 3"/>
          <p:cNvSpPr>
            <a:spLocks noGrp="1"/>
          </p:cNvSpPr>
          <p:nvPr>
            <p:ph type="sldNum" sz="quarter" idx="10"/>
          </p:nvPr>
        </p:nvSpPr>
        <p:spPr/>
        <p:txBody>
          <a:bodyPr/>
          <a:lstStyle/>
          <a:p>
            <a:pPr>
              <a:defRPr/>
            </a:pPr>
            <a:fld id="{DD02C9FC-E7AA-0143-93F0-7F352CB6CBA6}" type="slidenum">
              <a:rPr lang="en-US" smtClean="0"/>
              <a:pPr>
                <a:defRPr/>
              </a:pPr>
              <a:t>36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NZ">
                <a:latin typeface="Calibri" charset="0"/>
              </a:rPr>
              <a:t>Might be most important for figures where there is more likely to be distractions.</a:t>
            </a:r>
          </a:p>
          <a:p>
            <a:pPr eaLnBrk="1" hangingPunct="1"/>
            <a:endParaRPr lang="en-US">
              <a:latin typeface="Calibri" charset="0"/>
            </a:endParaRP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fld id="{F9602BFF-EF9D-024A-9F24-2E51F9EEFCD3}" type="slidenum">
              <a:rPr lang="en-US" sz="1200"/>
              <a:pPr eaLnBrk="1" hangingPunct="1"/>
              <a:t>38</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NZ">
                <a:latin typeface="Calibri" charset="0"/>
              </a:rPr>
              <a:t>Things to watch for when using imagery</a:t>
            </a: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fld id="{229F1E76-339F-8F40-8567-020CFF902D8E}" type="slidenum">
              <a:rPr lang="en-US" sz="1200"/>
              <a:pPr eaLnBrk="1" hangingPunct="1"/>
              <a:t>39</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NZ">
                <a:latin typeface="Calibri" charset="0"/>
              </a:rPr>
              <a:t>Auditory might be good to imagine a figure situation where there may be noise and so distracting the athlete.</a:t>
            </a:r>
          </a:p>
          <a:p>
            <a:pPr eaLnBrk="1" hangingPunct="1"/>
            <a:r>
              <a:rPr lang="en-NZ">
                <a:latin typeface="Calibri" charset="0"/>
              </a:rPr>
              <a:t>If expecting big crowds then noise might be significant. And imagining your music</a:t>
            </a:r>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fld id="{2DAA383F-387C-0E42-97C2-64BC91AADF0E}" type="slidenum">
              <a:rPr lang="en-US" sz="1200"/>
              <a:pPr eaLnBrk="1" hangingPunct="1"/>
              <a:t>40</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NZ">
                <a:latin typeface="Calibri" charset="0"/>
              </a:rPr>
              <a:t>This presentation is based on my sport psychology and clinical psychology lectures from my last year at uni.</a:t>
            </a:r>
          </a:p>
          <a:p>
            <a:pPr defTabSz="914400" eaLnBrk="1" hangingPunct="1">
              <a:spcBef>
                <a:spcPct val="0"/>
              </a:spcBef>
            </a:pPr>
            <a:r>
              <a:rPr lang="en-NZ">
                <a:latin typeface="Calibri" charset="0"/>
              </a:rPr>
              <a:t>- I want you to come away with a handful of mental training tools to use with your skaters to help them enjoy skating more and reach their goals</a:t>
            </a:r>
          </a:p>
          <a:p>
            <a:pPr defTabSz="914400" eaLnBrk="1" hangingPunct="1">
              <a:spcBef>
                <a:spcPct val="0"/>
              </a:spcBef>
            </a:pPr>
            <a:endParaRPr lang="en-US">
              <a:latin typeface="Calibri" charset="0"/>
            </a:endParaRPr>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fld id="{EA90B093-6600-1343-9AC8-7C8AC03FDE3B}" type="slidenum">
              <a:rPr lang="en-US" sz="1200"/>
              <a:pPr eaLnBrk="1" hangingPunct="1"/>
              <a:t>4</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NZ" dirty="0" err="1">
                <a:latin typeface="Calibri" charset="0"/>
              </a:rPr>
              <a:t>Eg</a:t>
            </a:r>
            <a:r>
              <a:rPr lang="en-NZ" dirty="0">
                <a:latin typeface="Calibri" charset="0"/>
              </a:rPr>
              <a:t> imagine the situations where they’re stressed the most during competition</a:t>
            </a:r>
          </a:p>
          <a:p>
            <a:pPr eaLnBrk="1" hangingPunct="1"/>
            <a:r>
              <a:rPr lang="en-US" dirty="0">
                <a:latin typeface="Calibri" charset="0"/>
              </a:rPr>
              <a:t>Michael Phelps: “there are times in my sleep when I literally</a:t>
            </a:r>
            <a:r>
              <a:rPr lang="en-US" baseline="0" dirty="0">
                <a:latin typeface="Calibri" charset="0"/>
              </a:rPr>
              <a:t> dream my race from start to finish. Other nights, when I’m about to fall asleep, I </a:t>
            </a:r>
            <a:r>
              <a:rPr lang="en-US" baseline="0" dirty="0" err="1">
                <a:latin typeface="Calibri" charset="0"/>
              </a:rPr>
              <a:t>visualise</a:t>
            </a:r>
            <a:r>
              <a:rPr lang="en-US" baseline="0" dirty="0">
                <a:latin typeface="Calibri" charset="0"/>
              </a:rPr>
              <a:t> to the point that I know exactly what I want to do: dive, glide, stroke, flip, reach the wall, hit the split time to the hundredth, then swim back again for as many times as I need to finish the race.”</a:t>
            </a:r>
          </a:p>
          <a:p>
            <a:pPr eaLnBrk="1" hangingPunct="1"/>
            <a:endParaRPr lang="en-US" baseline="0" dirty="0">
              <a:latin typeface="Calibri" charset="0"/>
            </a:endParaRPr>
          </a:p>
          <a:p>
            <a:pPr eaLnBrk="1" hangingPunct="1"/>
            <a:r>
              <a:rPr lang="en-US" baseline="0" dirty="0">
                <a:latin typeface="Calibri" charset="0"/>
              </a:rPr>
              <a:t>Sometimes I find it hard to do this in this much detail without taking a moment to relax first. I would use this technique after taking a few deep breaths or taking a bit of time out before getting started to make sure the routine goes calmly. Even in your head you can make mistakes or imagine being stressed.</a:t>
            </a:r>
            <a:endParaRPr lang="en-US" dirty="0">
              <a:latin typeface="Calibri" charset="0"/>
            </a:endParaRPr>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fld id="{C428596C-C22B-4040-AAC5-0E8E2926419B}" type="slidenum">
              <a:rPr lang="en-US" sz="1200"/>
              <a:pPr eaLnBrk="1" hangingPunct="1"/>
              <a:t>43</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NZ">
                <a:latin typeface="Calibri" charset="0"/>
              </a:rPr>
              <a:t>Something to be aware of. There’s been studies done on how the coaches treat people in a team based on their expectations for that player</a:t>
            </a:r>
          </a:p>
          <a:p>
            <a:pPr eaLnBrk="1" hangingPunct="1"/>
            <a:endParaRPr lang="en-US">
              <a:latin typeface="Calibri" charset="0"/>
            </a:endParaRP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fld id="{A7CCD971-221E-804A-9E82-7B3A1E74E375}" type="slidenum">
              <a:rPr lang="en-US" sz="1200"/>
              <a:pPr eaLnBrk="1" hangingPunct="1"/>
              <a:t>44</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NZ" b="1" i="1">
                <a:latin typeface="Calibri" charset="0"/>
              </a:rPr>
              <a:t>Not always true. But in order to avoid this cycle we must manage our own expectations as a coach and make sure you treat athletes like you would like to be treated.</a:t>
            </a:r>
            <a:endParaRPr lang="en-NZ">
              <a:latin typeface="Calibri" charset="0"/>
            </a:endParaRPr>
          </a:p>
          <a:p>
            <a:pPr eaLnBrk="1" hangingPunct="1"/>
            <a:endParaRPr lang="en-US">
              <a:latin typeface="Calibri" charset="0"/>
            </a:endParaRPr>
          </a:p>
        </p:txBody>
      </p:sp>
      <p:sp>
        <p:nvSpPr>
          <p:cNvPr id="778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fld id="{AFAF8373-291D-DB4A-B2E7-9CB71E4E7418}" type="slidenum">
              <a:rPr lang="en-US" sz="1200"/>
              <a:pPr eaLnBrk="1" hangingPunct="1"/>
              <a:t>45</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NZ">
                <a:latin typeface="Calibri" charset="0"/>
              </a:rPr>
              <a:t>. Eg After a bad routine, instead of asking “well that was a bad routine!” or even “you did your best but...” try saying “some days aren’t as expected but what did you think of that routine?” “what was going through your head during or after that routine?” that way you have the skater’s perspective</a:t>
            </a:r>
          </a:p>
          <a:p>
            <a:pPr eaLnBrk="1" hangingPunct="1"/>
            <a:endParaRPr lang="en-NZ">
              <a:latin typeface="Calibri" charset="0"/>
            </a:endParaRPr>
          </a:p>
          <a:p>
            <a:pPr eaLnBrk="1" hangingPunct="1"/>
            <a:r>
              <a:rPr lang="en-NZ">
                <a:latin typeface="Calibri" charset="0"/>
              </a:rPr>
              <a:t>After a bad skate, they already know they’ve done badly. They don’t need reminding. They will know you’re disappointed, it doesn’t need mentioning repeatedly. </a:t>
            </a:r>
          </a:p>
        </p:txBody>
      </p:sp>
      <p:sp>
        <p:nvSpPr>
          <p:cNvPr id="788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fld id="{19DFC1C3-CE15-E54B-9340-21974F8CC126}" type="slidenum">
              <a:rPr lang="en-US" sz="1200"/>
              <a:pPr eaLnBrk="1" hangingPunct="1"/>
              <a:t>46</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NZ" dirty="0">
                <a:latin typeface="Calibri" charset="0"/>
              </a:rPr>
              <a:t>. </a:t>
            </a:r>
            <a:r>
              <a:rPr lang="en-NZ" dirty="0" err="1">
                <a:latin typeface="Calibri" charset="0"/>
              </a:rPr>
              <a:t>Eg</a:t>
            </a:r>
            <a:r>
              <a:rPr lang="en-NZ" dirty="0">
                <a:latin typeface="Calibri" charset="0"/>
              </a:rPr>
              <a:t> After a bad routine, instead of stating</a:t>
            </a:r>
            <a:r>
              <a:rPr lang="en-NZ" baseline="0" dirty="0">
                <a:latin typeface="Calibri" charset="0"/>
              </a:rPr>
              <a:t> the obvious with</a:t>
            </a:r>
            <a:r>
              <a:rPr lang="en-NZ" dirty="0">
                <a:latin typeface="Calibri" charset="0"/>
              </a:rPr>
              <a:t> “well that was a bad routine!” (even if</a:t>
            </a:r>
            <a:r>
              <a:rPr lang="en-NZ" baseline="0" dirty="0">
                <a:latin typeface="Calibri" charset="0"/>
              </a:rPr>
              <a:t> meant in </a:t>
            </a:r>
            <a:r>
              <a:rPr lang="en-NZ" baseline="0">
                <a:latin typeface="Calibri" charset="0"/>
              </a:rPr>
              <a:t>good humour)</a:t>
            </a:r>
            <a:r>
              <a:rPr lang="en-NZ">
                <a:latin typeface="Calibri" charset="0"/>
              </a:rPr>
              <a:t> </a:t>
            </a:r>
            <a:r>
              <a:rPr lang="en-NZ" dirty="0">
                <a:latin typeface="Calibri" charset="0"/>
              </a:rPr>
              <a:t>or even “you did your best but...” try saying “some days aren’t as expected but what did you think of that routine?” “what was going through your head during or after that routine?” that way you have the skater’s perspective</a:t>
            </a:r>
          </a:p>
          <a:p>
            <a:pPr eaLnBrk="1" hangingPunct="1"/>
            <a:endParaRPr lang="en-NZ" dirty="0">
              <a:latin typeface="Calibri" charset="0"/>
            </a:endParaRPr>
          </a:p>
          <a:p>
            <a:pPr eaLnBrk="1" hangingPunct="1"/>
            <a:r>
              <a:rPr lang="en-NZ" dirty="0">
                <a:latin typeface="Calibri" charset="0"/>
              </a:rPr>
              <a:t>After a bad skate, they already know they’ve done badly. They don’t need reminding. They will know you’re disappointed, it doesn’t need mentioning repeatedly. </a:t>
            </a:r>
          </a:p>
        </p:txBody>
      </p:sp>
      <p:sp>
        <p:nvSpPr>
          <p:cNvPr id="798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fld id="{8B2D9B2F-6773-B342-967F-6D335383E528}" type="slidenum">
              <a:rPr lang="en-US" sz="1200"/>
              <a:pPr eaLnBrk="1" hangingPunct="1"/>
              <a:t>47</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NZ">
                <a:latin typeface="Calibri" charset="0"/>
              </a:rPr>
              <a:t>This is what we’re aiming for and hoping all athletes are like. We want capable, confident young people who believe in themselves and aren’t afraid to step up to challenges</a:t>
            </a:r>
          </a:p>
          <a:p>
            <a:pPr eaLnBrk="1" hangingPunct="1">
              <a:spcBef>
                <a:spcPct val="0"/>
              </a:spcBef>
            </a:pPr>
            <a:r>
              <a:rPr lang="en-NZ" b="1">
                <a:latin typeface="Calibri" charset="0"/>
              </a:rPr>
              <a:t>Why is it important</a:t>
            </a:r>
          </a:p>
          <a:p>
            <a:pPr eaLnBrk="1" hangingPunct="1">
              <a:spcBef>
                <a:spcPct val="0"/>
              </a:spcBef>
              <a:buFontTx/>
              <a:buChar char="•"/>
            </a:pPr>
            <a:r>
              <a:rPr lang="en-NZ">
                <a:latin typeface="Calibri" charset="0"/>
              </a:rPr>
              <a:t> Psychological factors account for most fluctuations in sport performance from day to day</a:t>
            </a:r>
          </a:p>
          <a:p>
            <a:pPr eaLnBrk="1" hangingPunct="1">
              <a:spcBef>
                <a:spcPct val="0"/>
              </a:spcBef>
              <a:buFontTx/>
              <a:buChar char="•"/>
            </a:pPr>
            <a:r>
              <a:rPr lang="en-NZ">
                <a:latin typeface="Calibri" charset="0"/>
              </a:rPr>
              <a:t> Achieving mental toughness = consistent performance</a:t>
            </a:r>
          </a:p>
          <a:p>
            <a:pPr eaLnBrk="1" hangingPunct="1">
              <a:spcBef>
                <a:spcPct val="0"/>
              </a:spcBef>
              <a:buFontTx/>
              <a:buChar char="•"/>
            </a:pPr>
            <a:r>
              <a:rPr lang="en-NZ">
                <a:latin typeface="Calibri" charset="0"/>
              </a:rPr>
              <a:t> Increase enjoyment in training and competition for the athlete</a:t>
            </a: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fld id="{2C984317-77E4-0B4E-BE68-C9565E16E2F1}" type="slidenum">
              <a:rPr lang="en-US" sz="1200"/>
              <a:pPr eaLnBrk="1" hangingPunct="1"/>
              <a:t>5</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NZ" b="1">
                <a:latin typeface="Calibri" charset="0"/>
              </a:rPr>
              <a:t>1. For elite athletes only: </a:t>
            </a:r>
            <a:r>
              <a:rPr lang="en-NZ">
                <a:latin typeface="Calibri" charset="0"/>
              </a:rPr>
              <a:t>the earlier you start the better. Starting to learn psycholigcal skills at an early age means you’ll learn control over emotions/actions in lots of different situations. Also easier to learn skills in a </a:t>
            </a:r>
            <a:r>
              <a:rPr lang="en-NZ" b="1">
                <a:latin typeface="Calibri" charset="0"/>
              </a:rPr>
              <a:t>relaxed environment before you actually need to use the skills for real because stress affects how you learn.</a:t>
            </a:r>
            <a:endParaRPr lang="en-NZ">
              <a:latin typeface="Calibri" charset="0"/>
            </a:endParaRP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fld id="{8413A6FA-5F24-7C48-8FBB-F732CC4284ED}" type="slidenum">
              <a:rPr lang="en-US" sz="1200"/>
              <a:pPr eaLnBrk="1" hangingPunct="1"/>
              <a:t>6</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mj-lt" charset="0"/>
              <a:buNone/>
            </a:pPr>
            <a:r>
              <a:rPr lang="en-NZ" b="1">
                <a:latin typeface="Calibri" charset="0"/>
              </a:rPr>
              <a:t>2. For problematic athletes only: </a:t>
            </a:r>
            <a:r>
              <a:rPr lang="en-NZ">
                <a:latin typeface="Calibri" charset="0"/>
              </a:rPr>
              <a:t>learning skills before you need them, will help the learning process. We learn better when we’re not stressed. If you’re already stressed, makes it hard to retain info (learn in pre season, practise throughout)</a:t>
            </a:r>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fld id="{F42FB826-7564-FC41-82D4-A7C5A408306E}" type="slidenum">
              <a:rPr lang="en-US" sz="1200"/>
              <a:pPr eaLnBrk="1" hangingPunct="1"/>
              <a:t>7</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a:latin typeface="Calibri" charset="0"/>
              </a:rPr>
              <a:t>3. </a:t>
            </a:r>
            <a:r>
              <a:rPr lang="en-NZ" b="1">
                <a:latin typeface="Calibri" charset="0"/>
              </a:rPr>
              <a:t>Not useful: </a:t>
            </a:r>
            <a:r>
              <a:rPr lang="en-NZ">
                <a:latin typeface="Calibri" charset="0"/>
              </a:rPr>
              <a:t>False. Can help anyone at any stage including people who don’t compete as these skills are coping mechanisms for everyday situations as well</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fld id="{67569654-3413-AA41-9FE4-282267279C36}" type="slidenum">
              <a:rPr lang="en-US" sz="1200"/>
              <a:pPr eaLnBrk="1" hangingPunct="1"/>
              <a:t>8</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mj-lt" charset="0"/>
              <a:buNone/>
            </a:pPr>
            <a:r>
              <a:rPr lang="en-NZ" b="1">
                <a:latin typeface="Calibri" charset="0"/>
              </a:rPr>
              <a:t>4. Time consuming: </a:t>
            </a:r>
            <a:r>
              <a:rPr lang="en-NZ">
                <a:latin typeface="Calibri" charset="0"/>
              </a:rPr>
              <a:t>mindfulness can be done anywhere at any time for only a few seconds. Once you learn the skills, they’re with you for life so you can use them at any time.</a:t>
            </a: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fld id="{B1E13426-5215-2F48-8603-0CEE4A7DA11B}" type="slidenum">
              <a:rPr lang="en-US" sz="1200"/>
              <a:pPr eaLnBrk="1" hangingPunct="1"/>
              <a:t>9</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a:latin typeface="Calibri" charset="0"/>
              </a:rPr>
              <a:t>5. </a:t>
            </a:r>
            <a:r>
              <a:rPr lang="en-NZ" b="1">
                <a:latin typeface="Calibri" charset="0"/>
              </a:rPr>
              <a:t>“just born with it”: </a:t>
            </a:r>
            <a:r>
              <a:rPr lang="en-NZ">
                <a:latin typeface="Calibri" charset="0"/>
              </a:rPr>
              <a:t>not true. You can learn to manage your anxiety during stressful situations. You can deal with stress in a healthy way. Athletes are not doomed for failure if they don’t naturally know how to deal with stress and change. They can be taught. I was definitely not “born with it”. Had to learn it the hard way and it’s never perfect</a:t>
            </a:r>
          </a:p>
          <a:p>
            <a:pPr eaLnBrk="1" hangingPunct="1">
              <a:spcBef>
                <a:spcPct val="0"/>
              </a:spcBef>
            </a:pPr>
            <a:endParaRPr lang="en-US" b="1">
              <a:latin typeface="Calibri" charset="0"/>
            </a:endParaRPr>
          </a:p>
          <a:p>
            <a:pPr eaLnBrk="1" hangingPunct="1">
              <a:spcBef>
                <a:spcPct val="0"/>
              </a:spcBef>
              <a:buFont typeface="+mj-lt" charset="0"/>
              <a:buNone/>
            </a:pPr>
            <a:r>
              <a:rPr lang="en-NZ" b="1" u="sng">
                <a:latin typeface="Calibri" charset="0"/>
              </a:rPr>
              <a:t>Ultimately, Mental toughness can be built so that the athlete can deal with stress better.</a:t>
            </a:r>
            <a:endParaRPr lang="en-NZ">
              <a:latin typeface="Calibri" charset="0"/>
            </a:endParaRPr>
          </a:p>
          <a:p>
            <a:pPr eaLnBrk="1" hangingPunct="1">
              <a:spcBef>
                <a:spcPct val="0"/>
              </a:spcBef>
              <a:buFont typeface="+mj-lt" charset="0"/>
              <a:buNone/>
            </a:pPr>
            <a:r>
              <a:rPr lang="en-NZ">
                <a:latin typeface="Calibri" charset="0"/>
              </a:rPr>
              <a:t>Eg: we’re talking about helping that skater that falls apart at comps but in training they’re amazing</a:t>
            </a: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fld id="{F274C3F5-0166-0448-8CE0-2C54B58DD716}" type="slidenum">
              <a:rPr lang="en-US" sz="1200"/>
              <a:pPr eaLnBrk="1" hangingPunct="1"/>
              <a:t>10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1438275" y="1295400"/>
            <a:ext cx="7029450" cy="3152775"/>
          </a:xfrm>
          <a:prstGeom prst="rect">
            <a:avLst/>
          </a:prstGeom>
          <a:ln w="3175">
            <a:solidFill>
              <a:schemeClr val="bg1"/>
            </a:solidFill>
          </a:ln>
          <a:effectLst>
            <a:outerShdw blurRad="63500" sx="100500" sy="100500" algn="ctr" rotWithShape="0">
              <a:prstClr val="black">
                <a:alpha val="50000"/>
              </a:prstClr>
            </a:outerShdw>
          </a:effectLst>
        </p:spPr>
        <p:txBody>
          <a:bodyPr>
            <a:normAutofit/>
          </a:bodyPr>
          <a:lstStyle/>
          <a:p>
            <a:pPr>
              <a:spcBef>
                <a:spcPts val="2000"/>
              </a:spcBef>
              <a:buClr>
                <a:schemeClr val="accent1">
                  <a:lumMod val="60000"/>
                  <a:lumOff val="40000"/>
                </a:schemeClr>
              </a:buClr>
              <a:buSzPct val="110000"/>
              <a:buFont typeface="Wingdings 2" pitchFamily="18" charset="2"/>
              <a:buNone/>
              <a:defRPr/>
            </a:pPr>
            <a:endParaRPr sz="3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433167" y="1524004"/>
            <a:ext cx="7039671" cy="1724867"/>
          </a:xfrm>
        </p:spPr>
        <p:txBody>
          <a:bodyPr rtlCol="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433165" y="3299014"/>
            <a:ext cx="7039672" cy="916641"/>
          </a:xfrm>
        </p:spPr>
        <p:txBody>
          <a:bodyPr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Date Placeholder 3"/>
          <p:cNvSpPr>
            <a:spLocks noGrp="1"/>
          </p:cNvSpPr>
          <p:nvPr>
            <p:ph type="dt" sz="half" idx="10"/>
          </p:nvPr>
        </p:nvSpPr>
        <p:spPr/>
        <p:txBody>
          <a:bodyPr/>
          <a:lstStyle>
            <a:lvl1pPr>
              <a:defRPr/>
            </a:lvl1pPr>
          </a:lstStyle>
          <a:p>
            <a:pPr>
              <a:defRPr/>
            </a:pPr>
            <a:fld id="{054188AB-AA7B-6444-B1AB-58A5AFB2E3C6}" type="datetimeFigureOut">
              <a:rPr lang="en-US"/>
              <a:pPr>
                <a:defRPr/>
              </a:pPr>
              <a:t>5/22/2017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AF34C3-A145-9D4D-A3C3-F701A6E2E244}" type="slidenum">
              <a:rPr lang="en-US"/>
              <a:pPr>
                <a:defRPr/>
              </a:pPr>
              <a:t>‹#›</a:t>
            </a:fld>
            <a:endParaRPr lang="en-US"/>
          </a:p>
        </p:txBody>
      </p:sp>
    </p:spTree>
    <p:extLst>
      <p:ext uri="{BB962C8B-B14F-4D97-AF65-F5344CB8AC3E}">
        <p14:creationId xmlns:p14="http://schemas.microsoft.com/office/powerpoint/2010/main" val="2460238966"/>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7851" y="611872"/>
            <a:ext cx="4419507" cy="1162050"/>
          </a:xfrm>
        </p:spPr>
        <p:txBody>
          <a:bodyPr/>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77851" y="1787856"/>
            <a:ext cx="4419507"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Picture Placeholder 2"/>
          <p:cNvSpPr>
            <a:spLocks noGrp="1"/>
          </p:cNvSpPr>
          <p:nvPr>
            <p:ph type="pic" idx="1"/>
          </p:nvPr>
        </p:nvSpPr>
        <p:spPr>
          <a:xfrm>
            <a:off x="5514835" y="359397"/>
            <a:ext cx="3962400" cy="5318077"/>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noProof="0"/>
          </a:p>
        </p:txBody>
      </p:sp>
      <p:sp>
        <p:nvSpPr>
          <p:cNvPr id="5" name="Date Placeholder 3"/>
          <p:cNvSpPr>
            <a:spLocks noGrp="1"/>
          </p:cNvSpPr>
          <p:nvPr>
            <p:ph type="dt" sz="half" idx="10"/>
          </p:nvPr>
        </p:nvSpPr>
        <p:spPr/>
        <p:txBody>
          <a:bodyPr/>
          <a:lstStyle>
            <a:lvl1pPr>
              <a:defRPr/>
            </a:lvl1pPr>
          </a:lstStyle>
          <a:p>
            <a:pPr>
              <a:defRPr/>
            </a:pPr>
            <a:fld id="{F9F378B7-964E-2F41-AF5E-B9D66848B03A}" type="datetimeFigureOut">
              <a:rPr lang="en-US"/>
              <a:pPr>
                <a:defRPr/>
              </a:pPr>
              <a:t>5/22/2017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F7B348-5EE2-8A46-9080-2251572D189B}" type="slidenum">
              <a:rPr lang="en-US"/>
              <a:pPr>
                <a:defRPr/>
              </a:pPr>
              <a:t>‹#›</a:t>
            </a:fld>
            <a:endParaRPr lang="en-US"/>
          </a:p>
        </p:txBody>
      </p:sp>
    </p:spTree>
    <p:extLst>
      <p:ext uri="{BB962C8B-B14F-4D97-AF65-F5344CB8AC3E}">
        <p14:creationId xmlns:p14="http://schemas.microsoft.com/office/powerpoint/2010/main" val="4106211702"/>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lvl1pPr>
              <a:defRPr/>
            </a:lvl1pPr>
          </a:lstStyle>
          <a:p>
            <a:pPr>
              <a:defRPr/>
            </a:pPr>
            <a:fld id="{E6E05619-4094-E048-A513-C45EFFC0E24F}" type="datetimeFigureOut">
              <a:rPr lang="en-US"/>
              <a:pPr>
                <a:defRPr/>
              </a:pPr>
              <a:t>5/22/2017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F5B21B-AC3C-8747-A152-AE56081EA255}" type="slidenum">
              <a:rPr lang="en-US"/>
              <a:pPr>
                <a:defRPr/>
              </a:pPr>
              <a:t>‹#›</a:t>
            </a:fld>
            <a:endParaRPr lang="en-US"/>
          </a:p>
        </p:txBody>
      </p:sp>
    </p:spTree>
    <p:extLst>
      <p:ext uri="{BB962C8B-B14F-4D97-AF65-F5344CB8AC3E}">
        <p14:creationId xmlns:p14="http://schemas.microsoft.com/office/powerpoint/2010/main" val="982021088"/>
      </p:ext>
    </p:extLst>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3941" y="368301"/>
            <a:ext cx="1651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95048" y="368301"/>
            <a:ext cx="7247203"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lvl1pPr>
              <a:defRPr/>
            </a:lvl1pPr>
          </a:lstStyle>
          <a:p>
            <a:pPr>
              <a:defRPr/>
            </a:pPr>
            <a:fld id="{DC3C3F3B-4A70-1F4F-95FE-6579EEC60605}" type="datetimeFigureOut">
              <a:rPr lang="en-US"/>
              <a:pPr>
                <a:defRPr/>
              </a:pPr>
              <a:t>5/22/2017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61B353-5D11-DC4C-8215-FA71A67E50EB}" type="slidenum">
              <a:rPr lang="en-US"/>
              <a:pPr>
                <a:defRPr/>
              </a:pPr>
              <a:t>‹#›</a:t>
            </a:fld>
            <a:endParaRPr lang="en-US"/>
          </a:p>
        </p:txBody>
      </p:sp>
    </p:spTree>
    <p:extLst>
      <p:ext uri="{BB962C8B-B14F-4D97-AF65-F5344CB8AC3E}">
        <p14:creationId xmlns:p14="http://schemas.microsoft.com/office/powerpoint/2010/main" val="3647887043"/>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lvl1pPr>
              <a:defRPr/>
            </a:lvl1pPr>
          </a:lstStyle>
          <a:p>
            <a:pPr>
              <a:defRPr/>
            </a:pPr>
            <a:fld id="{3F1A5C94-2095-4B43-85E2-12B808535C2F}" type="datetimeFigureOut">
              <a:rPr lang="en-US"/>
              <a:pPr>
                <a:defRPr/>
              </a:pPr>
              <a:t>5/22/2017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0ADA12-17DD-CB4F-BA10-A3E7D888A03A}" type="slidenum">
              <a:rPr lang="en-US"/>
              <a:pPr>
                <a:defRPr/>
              </a:pPr>
              <a:t>‹#›</a:t>
            </a:fld>
            <a:endParaRPr lang="en-US"/>
          </a:p>
        </p:txBody>
      </p:sp>
    </p:spTree>
    <p:extLst>
      <p:ext uri="{BB962C8B-B14F-4D97-AF65-F5344CB8AC3E}">
        <p14:creationId xmlns:p14="http://schemas.microsoft.com/office/powerpoint/2010/main" val="4163812485"/>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93836" y="3352806"/>
            <a:ext cx="9118335" cy="1470025"/>
          </a:xfrm>
        </p:spPr>
        <p:txBody>
          <a:bodyPr/>
          <a:lstStyle/>
          <a:p>
            <a:r>
              <a:rPr lang="en-US"/>
              <a:t>Click to edit Master title style</a:t>
            </a:r>
            <a:endParaRPr dirty="0"/>
          </a:p>
        </p:txBody>
      </p:sp>
      <p:sp>
        <p:nvSpPr>
          <p:cNvPr id="3" name="Subtitle 2"/>
          <p:cNvSpPr>
            <a:spLocks noGrp="1"/>
          </p:cNvSpPr>
          <p:nvPr>
            <p:ph type="subTitle" idx="1"/>
          </p:nvPr>
        </p:nvSpPr>
        <p:spPr>
          <a:xfrm>
            <a:off x="393836" y="4771034"/>
            <a:ext cx="911833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9" name="Picture Placeholder 2"/>
          <p:cNvSpPr>
            <a:spLocks noGrp="1"/>
          </p:cNvSpPr>
          <p:nvPr>
            <p:ph type="pic" idx="13"/>
          </p:nvPr>
        </p:nvSpPr>
        <p:spPr>
          <a:xfrm>
            <a:off x="401895" y="363538"/>
            <a:ext cx="9102210" cy="2836862"/>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noProof="0"/>
          </a:p>
        </p:txBody>
      </p:sp>
      <p:sp>
        <p:nvSpPr>
          <p:cNvPr id="5" name="Date Placeholder 3"/>
          <p:cNvSpPr>
            <a:spLocks noGrp="1"/>
          </p:cNvSpPr>
          <p:nvPr>
            <p:ph type="dt" sz="half" idx="14"/>
          </p:nvPr>
        </p:nvSpPr>
        <p:spPr/>
        <p:txBody>
          <a:bodyPr/>
          <a:lstStyle>
            <a:lvl1pPr>
              <a:defRPr/>
            </a:lvl1pPr>
          </a:lstStyle>
          <a:p>
            <a:pPr>
              <a:defRPr/>
            </a:pPr>
            <a:fld id="{4B2F0D2A-5B37-FF44-9DF0-C844BD0646CA}" type="datetimeFigureOut">
              <a:rPr lang="en-US"/>
              <a:pPr>
                <a:defRPr/>
              </a:pPr>
              <a:t>5/22/2017</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7BF98E08-12F7-AA49-9296-D376486077C3}" type="slidenum">
              <a:rPr lang="en-US"/>
              <a:pPr>
                <a:defRPr/>
              </a:pPr>
              <a:t>‹#›</a:t>
            </a:fld>
            <a:endParaRPr lang="en-US"/>
          </a:p>
        </p:txBody>
      </p:sp>
    </p:spTree>
    <p:extLst>
      <p:ext uri="{BB962C8B-B14F-4D97-AF65-F5344CB8AC3E}">
        <p14:creationId xmlns:p14="http://schemas.microsoft.com/office/powerpoint/2010/main" val="3955371625"/>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5051" y="2403149"/>
            <a:ext cx="8727943" cy="1362075"/>
          </a:xfrm>
        </p:spPr>
        <p:txBody>
          <a:bodyPr/>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95051" y="3736010"/>
            <a:ext cx="8727943" cy="1500187"/>
          </a:xfrm>
        </p:spPr>
        <p:txBody>
          <a:bodyPr>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D6CC780-3897-A345-AFBB-2733634B6FBF}" type="datetimeFigureOut">
              <a:rPr lang="en-US"/>
              <a:pPr>
                <a:defRPr/>
              </a:pPr>
              <a:t>5/22/2017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66EBB8-FD6D-C944-BF13-55F153211798}" type="slidenum">
              <a:rPr lang="en-US"/>
              <a:pPr>
                <a:defRPr/>
              </a:pPr>
              <a:t>‹#›</a:t>
            </a:fld>
            <a:endParaRPr lang="en-US"/>
          </a:p>
        </p:txBody>
      </p:sp>
    </p:spTree>
    <p:extLst>
      <p:ext uri="{BB962C8B-B14F-4D97-AF65-F5344CB8AC3E}">
        <p14:creationId xmlns:p14="http://schemas.microsoft.com/office/powerpoint/2010/main" val="2553324747"/>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5048" y="107576"/>
            <a:ext cx="8712466" cy="1336956"/>
          </a:xfrm>
        </p:spPr>
        <p:txBody>
          <a:bodyPr/>
          <a:lstStyle/>
          <a:p>
            <a:r>
              <a:rPr lang="en-US"/>
              <a:t>Click to edit Master title style</a:t>
            </a:r>
            <a:endParaRPr/>
          </a:p>
        </p:txBody>
      </p:sp>
      <p:sp>
        <p:nvSpPr>
          <p:cNvPr id="3" name="Content Placeholder 2"/>
          <p:cNvSpPr>
            <a:spLocks noGrp="1"/>
          </p:cNvSpPr>
          <p:nvPr>
            <p:ph sz="half" idx="1"/>
          </p:nvPr>
        </p:nvSpPr>
        <p:spPr>
          <a:xfrm>
            <a:off x="595048" y="1600201"/>
            <a:ext cx="416052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146994" y="1600201"/>
            <a:ext cx="416052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3"/>
          <p:cNvSpPr>
            <a:spLocks noGrp="1"/>
          </p:cNvSpPr>
          <p:nvPr>
            <p:ph type="dt" sz="half" idx="10"/>
          </p:nvPr>
        </p:nvSpPr>
        <p:spPr/>
        <p:txBody>
          <a:bodyPr/>
          <a:lstStyle>
            <a:lvl1pPr>
              <a:defRPr/>
            </a:lvl1pPr>
          </a:lstStyle>
          <a:p>
            <a:pPr>
              <a:defRPr/>
            </a:pPr>
            <a:fld id="{40F7FFB9-C339-C64D-8B8D-BF82E8470F21}" type="datetimeFigureOut">
              <a:rPr lang="en-US"/>
              <a:pPr>
                <a:defRPr/>
              </a:pPr>
              <a:t>5/22/2017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94EC5A3-22C4-4540-ADE4-B85E4E3B35DF}" type="slidenum">
              <a:rPr lang="en-US"/>
              <a:pPr>
                <a:defRPr/>
              </a:pPr>
              <a:t>‹#›</a:t>
            </a:fld>
            <a:endParaRPr lang="en-US"/>
          </a:p>
        </p:txBody>
      </p:sp>
    </p:spTree>
    <p:extLst>
      <p:ext uri="{BB962C8B-B14F-4D97-AF65-F5344CB8AC3E}">
        <p14:creationId xmlns:p14="http://schemas.microsoft.com/office/powerpoint/2010/main" val="1857177590"/>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5047" y="107576"/>
            <a:ext cx="871246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95047" y="1453225"/>
            <a:ext cx="416052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5047" y="2347417"/>
            <a:ext cx="416052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5146993" y="1453225"/>
            <a:ext cx="416052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46993" y="2347417"/>
            <a:ext cx="416052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3"/>
          <p:cNvSpPr>
            <a:spLocks noGrp="1"/>
          </p:cNvSpPr>
          <p:nvPr>
            <p:ph type="dt" sz="half" idx="10"/>
          </p:nvPr>
        </p:nvSpPr>
        <p:spPr/>
        <p:txBody>
          <a:bodyPr/>
          <a:lstStyle>
            <a:lvl1pPr>
              <a:defRPr/>
            </a:lvl1pPr>
          </a:lstStyle>
          <a:p>
            <a:pPr>
              <a:defRPr/>
            </a:pPr>
            <a:fld id="{220A8ACB-312D-E640-B81C-DB9F7DD43C3D}" type="datetimeFigureOut">
              <a:rPr lang="en-US"/>
              <a:pPr>
                <a:defRPr/>
              </a:pPr>
              <a:t>5/22/2017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9041C99-2FC2-F34B-B2A1-15758A706BB9}" type="slidenum">
              <a:rPr lang="en-US"/>
              <a:pPr>
                <a:defRPr/>
              </a:pPr>
              <a:t>‹#›</a:t>
            </a:fld>
            <a:endParaRPr lang="en-US"/>
          </a:p>
        </p:txBody>
      </p:sp>
    </p:spTree>
    <p:extLst>
      <p:ext uri="{BB962C8B-B14F-4D97-AF65-F5344CB8AC3E}">
        <p14:creationId xmlns:p14="http://schemas.microsoft.com/office/powerpoint/2010/main" val="143587764"/>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02353711-4783-1547-9F13-7A4683BFB03C}" type="datetimeFigureOut">
              <a:rPr lang="en-US"/>
              <a:pPr>
                <a:defRPr/>
              </a:pPr>
              <a:t>5/22/2017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BC4BDF6-DBEB-584E-ACD4-67EF7F659864}" type="slidenum">
              <a:rPr lang="en-US"/>
              <a:pPr>
                <a:defRPr/>
              </a:pPr>
              <a:t>‹#›</a:t>
            </a:fld>
            <a:endParaRPr lang="en-US"/>
          </a:p>
        </p:txBody>
      </p:sp>
    </p:spTree>
    <p:extLst>
      <p:ext uri="{BB962C8B-B14F-4D97-AF65-F5344CB8AC3E}">
        <p14:creationId xmlns:p14="http://schemas.microsoft.com/office/powerpoint/2010/main" val="123532260"/>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41BCE41-8A2D-1B48-AA7D-68B3E5D919A9}" type="datetimeFigureOut">
              <a:rPr lang="en-US"/>
              <a:pPr>
                <a:defRPr/>
              </a:pPr>
              <a:t>5/22/2017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2391426-A8A3-7046-AEA3-41543209205A}" type="slidenum">
              <a:rPr lang="en-US"/>
              <a:pPr>
                <a:defRPr/>
              </a:pPr>
              <a:t>‹#›</a:t>
            </a:fld>
            <a:endParaRPr lang="en-US"/>
          </a:p>
        </p:txBody>
      </p:sp>
    </p:spTree>
    <p:extLst>
      <p:ext uri="{BB962C8B-B14F-4D97-AF65-F5344CB8AC3E}">
        <p14:creationId xmlns:p14="http://schemas.microsoft.com/office/powerpoint/2010/main" val="2275495448"/>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7849" y="611872"/>
            <a:ext cx="4160520" cy="1162050"/>
          </a:xfrm>
        </p:spPr>
        <p:txBody>
          <a:bodyPr/>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5138059" y="368300"/>
            <a:ext cx="416052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77849" y="1787856"/>
            <a:ext cx="416052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1C6FF4B-896E-F54D-86B4-7A1E7E5DE703}" type="datetimeFigureOut">
              <a:rPr lang="en-US"/>
              <a:pPr>
                <a:defRPr/>
              </a:pPr>
              <a:t>5/22/2017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DBD8DB-40EE-8444-A4A2-EFD4F4A47041}" type="slidenum">
              <a:rPr lang="en-US"/>
              <a:pPr>
                <a:defRPr/>
              </a:pPr>
              <a:t>‹#›</a:t>
            </a:fld>
            <a:endParaRPr lang="en-US"/>
          </a:p>
        </p:txBody>
      </p:sp>
    </p:spTree>
    <p:extLst>
      <p:ext uri="{BB962C8B-B14F-4D97-AF65-F5344CB8AC3E}">
        <p14:creationId xmlns:p14="http://schemas.microsoft.com/office/powerpoint/2010/main" val="3871738719"/>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4818" name="Title Placeholder 1"/>
          <p:cNvSpPr>
            <a:spLocks noGrp="1"/>
          </p:cNvSpPr>
          <p:nvPr>
            <p:ph type="title"/>
          </p:nvPr>
        </p:nvSpPr>
        <p:spPr bwMode="auto">
          <a:xfrm>
            <a:off x="595313" y="107950"/>
            <a:ext cx="8712200" cy="133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4819" name="Text Placeholder 2"/>
          <p:cNvSpPr>
            <a:spLocks noGrp="1"/>
          </p:cNvSpPr>
          <p:nvPr>
            <p:ph type="body" idx="1"/>
          </p:nvPr>
        </p:nvSpPr>
        <p:spPr bwMode="auto">
          <a:xfrm>
            <a:off x="595313" y="1600200"/>
            <a:ext cx="87122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9175" y="6275388"/>
            <a:ext cx="2311400" cy="365125"/>
          </a:xfrm>
          <a:prstGeom prst="rect">
            <a:avLst/>
          </a:prstGeom>
        </p:spPr>
        <p:txBody>
          <a:bodyPr vert="horz" lIns="91440" tIns="45720" rIns="91440" bIns="45720" rtlCol="0" anchor="ctr"/>
          <a:lstStyle>
            <a:lvl1pPr algn="r">
              <a:defRPr sz="1200" smtClean="0">
                <a:solidFill>
                  <a:schemeClr val="bg1"/>
                </a:solidFill>
              </a:defRPr>
            </a:lvl1pPr>
          </a:lstStyle>
          <a:p>
            <a:pPr>
              <a:defRPr/>
            </a:pPr>
            <a:fld id="{7D004E8A-DAF3-C145-9F9B-A8FC702AEED2}" type="datetimeFigureOut">
              <a:rPr lang="en-US"/>
              <a:pPr>
                <a:defRPr/>
              </a:pPr>
              <a:t>5/22/2017</a:t>
            </a:fld>
            <a:endParaRPr lang="en-US"/>
          </a:p>
        </p:txBody>
      </p:sp>
      <p:sp>
        <p:nvSpPr>
          <p:cNvPr id="5" name="Footer Placeholder 4"/>
          <p:cNvSpPr>
            <a:spLocks noGrp="1"/>
          </p:cNvSpPr>
          <p:nvPr>
            <p:ph type="ftr" sz="quarter" idx="3"/>
          </p:nvPr>
        </p:nvSpPr>
        <p:spPr>
          <a:xfrm>
            <a:off x="285750" y="6275388"/>
            <a:ext cx="5245100" cy="365125"/>
          </a:xfrm>
          <a:prstGeom prst="rect">
            <a:avLst/>
          </a:prstGeom>
        </p:spPr>
        <p:txBody>
          <a:bodyPr vert="horz" lIns="91440" tIns="45720" rIns="91440" bIns="45720" rtlCol="0" anchor="ctr"/>
          <a:lstStyle>
            <a:lvl1pPr algn="l">
              <a:defRPr sz="1200">
                <a:solidFill>
                  <a:schemeClr val="bg1"/>
                </a:solidFill>
              </a:defRPr>
            </a:lvl1pPr>
          </a:lstStyle>
          <a:p>
            <a:pPr>
              <a:defRPr/>
            </a:pPr>
            <a:endParaRPr lang="en-US"/>
          </a:p>
        </p:txBody>
      </p:sp>
      <p:sp>
        <p:nvSpPr>
          <p:cNvPr id="6" name="Slide Number Placeholder 5"/>
          <p:cNvSpPr>
            <a:spLocks noGrp="1"/>
          </p:cNvSpPr>
          <p:nvPr>
            <p:ph type="sldNum" sz="quarter" idx="4"/>
          </p:nvPr>
        </p:nvSpPr>
        <p:spPr>
          <a:xfrm>
            <a:off x="8556625" y="6275388"/>
            <a:ext cx="1073150" cy="365125"/>
          </a:xfrm>
          <a:prstGeom prst="rect">
            <a:avLst/>
          </a:prstGeom>
        </p:spPr>
        <p:txBody>
          <a:bodyPr vert="horz" lIns="91440" tIns="45720" rIns="91440" bIns="45720" rtlCol="0" anchor="ctr"/>
          <a:lstStyle>
            <a:lvl1pPr algn="r">
              <a:defRPr sz="3600" smtClean="0">
                <a:solidFill>
                  <a:schemeClr val="bg1"/>
                </a:solidFill>
              </a:defRPr>
            </a:lvl1pPr>
          </a:lstStyle>
          <a:p>
            <a:pPr>
              <a:defRPr/>
            </a:pPr>
            <a:fld id="{5EEF6389-85B7-314E-B2EB-37447F64337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0"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ransition spd="slow">
    <p:pull/>
  </p:transition>
  <p:txStyles>
    <p:titleStyle>
      <a:lvl1pPr algn="ctr" rtl="0" fontAlgn="base">
        <a:spcBef>
          <a:spcPct val="0"/>
        </a:spcBef>
        <a:spcAft>
          <a:spcPct val="0"/>
        </a:spcAft>
        <a:defRPr sz="4600" kern="1200">
          <a:solidFill>
            <a:schemeClr val="accent1"/>
          </a:solidFill>
          <a:latin typeface="+mj-lt"/>
          <a:ea typeface="ＭＳ Ｐゴシック" charset="0"/>
          <a:cs typeface="ＭＳ Ｐゴシック" charset="0"/>
        </a:defRPr>
      </a:lvl1pPr>
      <a:lvl2pPr algn="ctr" rtl="0" fontAlgn="base">
        <a:spcBef>
          <a:spcPct val="0"/>
        </a:spcBef>
        <a:spcAft>
          <a:spcPct val="0"/>
        </a:spcAft>
        <a:defRPr sz="4600">
          <a:solidFill>
            <a:schemeClr val="accent1"/>
          </a:solidFill>
          <a:latin typeface="News Gothic MT" charset="0"/>
          <a:ea typeface="ＭＳ Ｐゴシック" charset="0"/>
          <a:cs typeface="ＭＳ Ｐゴシック" charset="0"/>
        </a:defRPr>
      </a:lvl2pPr>
      <a:lvl3pPr algn="ctr" rtl="0" fontAlgn="base">
        <a:spcBef>
          <a:spcPct val="0"/>
        </a:spcBef>
        <a:spcAft>
          <a:spcPct val="0"/>
        </a:spcAft>
        <a:defRPr sz="4600">
          <a:solidFill>
            <a:schemeClr val="accent1"/>
          </a:solidFill>
          <a:latin typeface="News Gothic MT" charset="0"/>
          <a:ea typeface="ＭＳ Ｐゴシック" charset="0"/>
          <a:cs typeface="ＭＳ Ｐゴシック" charset="0"/>
        </a:defRPr>
      </a:lvl3pPr>
      <a:lvl4pPr algn="ctr" rtl="0" fontAlgn="base">
        <a:spcBef>
          <a:spcPct val="0"/>
        </a:spcBef>
        <a:spcAft>
          <a:spcPct val="0"/>
        </a:spcAft>
        <a:defRPr sz="4600">
          <a:solidFill>
            <a:schemeClr val="accent1"/>
          </a:solidFill>
          <a:latin typeface="News Gothic MT" charset="0"/>
          <a:ea typeface="ＭＳ Ｐゴシック" charset="0"/>
          <a:cs typeface="ＭＳ Ｐゴシック" charset="0"/>
        </a:defRPr>
      </a:lvl4pPr>
      <a:lvl5pPr algn="ctr" rtl="0" fontAlgn="base">
        <a:spcBef>
          <a:spcPct val="0"/>
        </a:spcBef>
        <a:spcAft>
          <a:spcPct val="0"/>
        </a:spcAft>
        <a:defRPr sz="4600">
          <a:solidFill>
            <a:schemeClr val="accent1"/>
          </a:solidFill>
          <a:latin typeface="News Gothic MT" charset="0"/>
          <a:ea typeface="ＭＳ Ｐゴシック" charset="0"/>
          <a:cs typeface="ＭＳ Ｐゴシック" charset="0"/>
        </a:defRPr>
      </a:lvl5pPr>
      <a:lvl6pPr marL="457200" algn="ctr" rtl="0" fontAlgn="base">
        <a:spcBef>
          <a:spcPct val="0"/>
        </a:spcBef>
        <a:spcAft>
          <a:spcPct val="0"/>
        </a:spcAft>
        <a:defRPr sz="4600">
          <a:solidFill>
            <a:schemeClr val="accent1"/>
          </a:solidFill>
          <a:latin typeface="News Gothic MT" charset="0"/>
          <a:ea typeface="ＭＳ Ｐゴシック" charset="0"/>
          <a:cs typeface="ＭＳ Ｐゴシック" charset="0"/>
        </a:defRPr>
      </a:lvl6pPr>
      <a:lvl7pPr marL="914400" algn="ctr" rtl="0" fontAlgn="base">
        <a:spcBef>
          <a:spcPct val="0"/>
        </a:spcBef>
        <a:spcAft>
          <a:spcPct val="0"/>
        </a:spcAft>
        <a:defRPr sz="4600">
          <a:solidFill>
            <a:schemeClr val="accent1"/>
          </a:solidFill>
          <a:latin typeface="News Gothic MT" charset="0"/>
          <a:ea typeface="ＭＳ Ｐゴシック" charset="0"/>
          <a:cs typeface="ＭＳ Ｐゴシック" charset="0"/>
        </a:defRPr>
      </a:lvl7pPr>
      <a:lvl8pPr marL="1371600" algn="ctr" rtl="0" fontAlgn="base">
        <a:spcBef>
          <a:spcPct val="0"/>
        </a:spcBef>
        <a:spcAft>
          <a:spcPct val="0"/>
        </a:spcAft>
        <a:defRPr sz="4600">
          <a:solidFill>
            <a:schemeClr val="accent1"/>
          </a:solidFill>
          <a:latin typeface="News Gothic MT" charset="0"/>
          <a:ea typeface="ＭＳ Ｐゴシック" charset="0"/>
          <a:cs typeface="ＭＳ Ｐゴシック" charset="0"/>
        </a:defRPr>
      </a:lvl8pPr>
      <a:lvl9pPr marL="1828800" algn="ctr" rtl="0" fontAlgn="base">
        <a:spcBef>
          <a:spcPct val="0"/>
        </a:spcBef>
        <a:spcAft>
          <a:spcPct val="0"/>
        </a:spcAft>
        <a:defRPr sz="4600">
          <a:solidFill>
            <a:schemeClr val="accent1"/>
          </a:solidFill>
          <a:latin typeface="News Gothic MT" charset="0"/>
          <a:ea typeface="ＭＳ Ｐゴシック" charset="0"/>
          <a:cs typeface="ＭＳ Ｐゴシック" charset="0"/>
        </a:defRPr>
      </a:lvl9pPr>
    </p:titleStyle>
    <p:bodyStyle>
      <a:lvl1pPr marL="349250" indent="-349250" algn="l" rtl="0" fontAlgn="base">
        <a:spcBef>
          <a:spcPts val="2000"/>
        </a:spcBef>
        <a:spcAft>
          <a:spcPct val="0"/>
        </a:spcAft>
        <a:buClr>
          <a:srgbClr val="6FB7D7"/>
        </a:buClr>
        <a:buSzPct val="110000"/>
        <a:buFont typeface="Wingdings 2" charset="0"/>
        <a:buChar char=""/>
        <a:defRPr sz="2400" kern="1200">
          <a:solidFill>
            <a:srgbClr val="595959"/>
          </a:solidFill>
          <a:latin typeface="+mn-lt"/>
          <a:ea typeface="ＭＳ Ｐゴシック" charset="0"/>
          <a:cs typeface="ＭＳ Ｐゴシック" charset="0"/>
        </a:defRPr>
      </a:lvl1pPr>
      <a:lvl2pPr marL="685800" indent="-336550" algn="l" rtl="0" fontAlgn="base">
        <a:spcBef>
          <a:spcPts val="600"/>
        </a:spcBef>
        <a:spcAft>
          <a:spcPct val="0"/>
        </a:spcAft>
        <a:buClr>
          <a:srgbClr val="215D77"/>
        </a:buClr>
        <a:buSzPct val="110000"/>
        <a:buFont typeface="Wingdings 2" charset="0"/>
        <a:buChar char=""/>
        <a:defRPr sz="2200" kern="1200">
          <a:solidFill>
            <a:srgbClr val="595959"/>
          </a:solidFill>
          <a:latin typeface="+mn-lt"/>
          <a:ea typeface="ＭＳ Ｐゴシック" charset="0"/>
          <a:cs typeface="+mn-cs"/>
        </a:defRPr>
      </a:lvl2pPr>
      <a:lvl3pPr marL="968375" indent="-282575" algn="l" rtl="0" fontAlgn="base">
        <a:spcBef>
          <a:spcPts val="600"/>
        </a:spcBef>
        <a:spcAft>
          <a:spcPct val="0"/>
        </a:spcAft>
        <a:buClr>
          <a:srgbClr val="6FB7D7"/>
        </a:buClr>
        <a:buSzPct val="110000"/>
        <a:buFont typeface="Wingdings 2" charset="0"/>
        <a:buChar char=""/>
        <a:defRPr sz="2000" kern="1200">
          <a:solidFill>
            <a:srgbClr val="595959"/>
          </a:solidFill>
          <a:latin typeface="+mn-lt"/>
          <a:ea typeface="ＭＳ Ｐゴシック" charset="0"/>
          <a:cs typeface="+mn-cs"/>
        </a:defRPr>
      </a:lvl3pPr>
      <a:lvl4pPr marL="1263650" indent="-295275" algn="l" rtl="0" fontAlgn="base">
        <a:spcBef>
          <a:spcPts val="600"/>
        </a:spcBef>
        <a:spcAft>
          <a:spcPct val="0"/>
        </a:spcAft>
        <a:buClr>
          <a:srgbClr val="215D77"/>
        </a:buClr>
        <a:buSzPct val="110000"/>
        <a:buFont typeface="Wingdings 2" charset="0"/>
        <a:buChar char=""/>
        <a:defRPr kern="1200">
          <a:solidFill>
            <a:srgbClr val="595959"/>
          </a:solidFill>
          <a:latin typeface="+mn-lt"/>
          <a:ea typeface="ＭＳ Ｐゴシック" charset="0"/>
          <a:cs typeface="+mn-cs"/>
        </a:defRPr>
      </a:lvl4pPr>
      <a:lvl5pPr marL="1546225" indent="-282575" algn="l" rtl="0" fontAlgn="base">
        <a:spcBef>
          <a:spcPts val="600"/>
        </a:spcBef>
        <a:spcAft>
          <a:spcPct val="0"/>
        </a:spcAft>
        <a:buClr>
          <a:srgbClr val="6FB7D7"/>
        </a:buClr>
        <a:buSzPct val="110000"/>
        <a:buFont typeface="Wingdings 2" charset="0"/>
        <a:buChar char=""/>
        <a:defRPr kern="1200">
          <a:solidFill>
            <a:srgbClr val="595959"/>
          </a:solidFill>
          <a:latin typeface="+mn-lt"/>
          <a:ea typeface="ＭＳ Ｐゴシック" charset="0"/>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763598" y="3417030"/>
            <a:ext cx="1743799" cy="369332"/>
          </a:xfrm>
          <a:prstGeom prst="rect">
            <a:avLst/>
          </a:prstGeom>
          <a:noFill/>
        </p:spPr>
        <p:txBody>
          <a:bodyPr wrap="none" rtlCol="0">
            <a:spAutoFit/>
          </a:bodyPr>
          <a:lstStyle/>
          <a:p>
            <a:r>
              <a:rPr lang="en-US" dirty="0">
                <a:solidFill>
                  <a:schemeClr val="bg1">
                    <a:lumMod val="75000"/>
                  </a:schemeClr>
                </a:solidFill>
              </a:rPr>
              <a:t>Introduction</a:t>
            </a:r>
            <a:r>
              <a:rPr lang="is-IS" dirty="0">
                <a:solidFill>
                  <a:schemeClr val="bg1">
                    <a:lumMod val="75000"/>
                  </a:schemeClr>
                </a:solidFill>
              </a:rPr>
              <a:t>…</a:t>
            </a:r>
            <a:endParaRPr lang="en-US" dirty="0">
              <a:solidFill>
                <a:schemeClr val="bg1">
                  <a:lumMod val="75000"/>
                </a:schemeClr>
              </a:solidFill>
            </a:endParaRPr>
          </a:p>
        </p:txBody>
      </p:sp>
    </p:spTree>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595313" y="561975"/>
            <a:ext cx="8712200" cy="882650"/>
          </a:xfrm>
        </p:spPr>
        <p:txBody>
          <a:bodyPr/>
          <a:lstStyle/>
          <a:p>
            <a:r>
              <a:rPr lang="en-US">
                <a:latin typeface="News Gothic MT" charset="0"/>
              </a:rPr>
              <a:t>Common Myth #5 about PST</a:t>
            </a:r>
          </a:p>
        </p:txBody>
      </p:sp>
      <p:sp>
        <p:nvSpPr>
          <p:cNvPr id="3" name="Content Placeholder 2"/>
          <p:cNvSpPr>
            <a:spLocks noGrp="1"/>
          </p:cNvSpPr>
          <p:nvPr>
            <p:ph idx="1"/>
          </p:nvPr>
        </p:nvSpPr>
        <p:spPr>
          <a:xfrm>
            <a:off x="450850" y="2152650"/>
            <a:ext cx="5559425" cy="1144588"/>
          </a:xfrm>
        </p:spPr>
        <p:txBody>
          <a:bodyPr rtlCol="0">
            <a:normAutofit lnSpcReduction="10000"/>
          </a:bodyPr>
          <a:lstStyle/>
          <a:p>
            <a:pPr marL="0" indent="0" fontAlgn="auto">
              <a:spcAft>
                <a:spcPts val="0"/>
              </a:spcAft>
              <a:buClr>
                <a:schemeClr val="accent1">
                  <a:lumMod val="60000"/>
                  <a:lumOff val="40000"/>
                </a:schemeClr>
              </a:buClr>
              <a:buFont typeface="Wingdings 2" charset="0"/>
              <a:buNone/>
              <a:defRPr/>
            </a:pPr>
            <a:r>
              <a:rPr lang="en-NZ" b="1">
                <a:solidFill>
                  <a:srgbClr val="FF0000"/>
                </a:solidFill>
                <a:latin typeface="News Gothic MT" charset="0"/>
                <a:ea typeface="+mn-ea"/>
                <a:cs typeface="+mn-cs"/>
              </a:rPr>
              <a:t>You’re “</a:t>
            </a:r>
            <a:r>
              <a:rPr lang="en-NZ" altLang="ja-JP" b="1">
                <a:solidFill>
                  <a:srgbClr val="FF0000"/>
                </a:solidFill>
                <a:latin typeface="News Gothic MT" charset="0"/>
                <a:ea typeface="+mn-ea"/>
                <a:cs typeface="+mn-cs"/>
              </a:rPr>
              <a:t>just born with mental toughness</a:t>
            </a:r>
            <a:r>
              <a:rPr lang="en-NZ" b="1">
                <a:solidFill>
                  <a:srgbClr val="FF0000"/>
                </a:solidFill>
                <a:latin typeface="News Gothic MT" charset="0"/>
                <a:ea typeface="+mn-ea"/>
                <a:cs typeface="+mn-cs"/>
              </a:rPr>
              <a:t>”</a:t>
            </a:r>
            <a:r>
              <a:rPr lang="en-NZ" altLang="ja-JP" b="1">
                <a:solidFill>
                  <a:srgbClr val="FF0000"/>
                </a:solidFill>
                <a:latin typeface="News Gothic MT" charset="0"/>
                <a:ea typeface="+mn-ea"/>
                <a:cs typeface="+mn-cs"/>
              </a:rPr>
              <a:t> and it can</a:t>
            </a:r>
            <a:r>
              <a:rPr lang="en-NZ" b="1">
                <a:solidFill>
                  <a:srgbClr val="FF0000"/>
                </a:solidFill>
                <a:latin typeface="News Gothic MT" charset="0"/>
                <a:ea typeface="+mn-ea"/>
                <a:cs typeface="+mn-cs"/>
              </a:rPr>
              <a:t>’</a:t>
            </a:r>
            <a:r>
              <a:rPr lang="en-NZ" altLang="ja-JP" b="1">
                <a:solidFill>
                  <a:srgbClr val="FF0000"/>
                </a:solidFill>
                <a:latin typeface="News Gothic MT" charset="0"/>
                <a:ea typeface="+mn-ea"/>
                <a:cs typeface="+mn-cs"/>
              </a:rPr>
              <a:t>t</a:t>
            </a:r>
            <a:br>
              <a:rPr lang="en-NZ" altLang="ja-JP" b="1">
                <a:solidFill>
                  <a:srgbClr val="FF0000"/>
                </a:solidFill>
                <a:latin typeface="News Gothic MT" charset="0"/>
                <a:ea typeface="+mn-ea"/>
                <a:cs typeface="+mn-cs"/>
              </a:rPr>
            </a:br>
            <a:r>
              <a:rPr lang="en-NZ" altLang="ja-JP" b="1">
                <a:solidFill>
                  <a:srgbClr val="FF0000"/>
                </a:solidFill>
                <a:latin typeface="News Gothic MT" charset="0"/>
                <a:ea typeface="+mn-ea"/>
                <a:cs typeface="+mn-cs"/>
              </a:rPr>
              <a:t>be learned</a:t>
            </a:r>
            <a:endParaRPr lang="en-US" b="1">
              <a:solidFill>
                <a:srgbClr val="FF0000"/>
              </a:solidFill>
              <a:latin typeface="News Gothic MT" charset="0"/>
              <a:ea typeface="+mn-ea"/>
              <a:cs typeface="+mn-cs"/>
            </a:endParaRPr>
          </a:p>
        </p:txBody>
      </p:sp>
      <p:pic>
        <p:nvPicPr>
          <p:cNvPr id="18435" name="Picture 3" descr="mythbusters guys.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5750" y="3297238"/>
            <a:ext cx="4259263" cy="2384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Content Placeholder 2"/>
          <p:cNvSpPr txBox="1">
            <a:spLocks/>
          </p:cNvSpPr>
          <p:nvPr/>
        </p:nvSpPr>
        <p:spPr bwMode="auto">
          <a:xfrm>
            <a:off x="450850" y="3487738"/>
            <a:ext cx="4794250" cy="3201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spcBef>
                <a:spcPts val="2000"/>
              </a:spcBef>
              <a:buClr>
                <a:srgbClr val="6FB7D7"/>
              </a:buClr>
              <a:buSzPct val="110000"/>
              <a:buFont typeface="Wingdings 2" charset="0"/>
              <a:buNone/>
            </a:pPr>
            <a:r>
              <a:rPr lang="en-NZ" sz="2200" b="1">
                <a:solidFill>
                  <a:srgbClr val="595959"/>
                </a:solidFill>
              </a:rPr>
              <a:t>Not true! You can learn to manage your anxiety during stressful situations. You can deal with stress in a healthy way. </a:t>
            </a:r>
          </a:p>
          <a:p>
            <a:pPr eaLnBrk="1" hangingPunct="1">
              <a:spcBef>
                <a:spcPts val="2000"/>
              </a:spcBef>
              <a:buClr>
                <a:srgbClr val="6FB7D7"/>
              </a:buClr>
              <a:buSzPct val="110000"/>
              <a:buFont typeface="Wingdings 2" charset="0"/>
              <a:buNone/>
            </a:pPr>
            <a:r>
              <a:rPr lang="en-NZ" sz="2200" b="1">
                <a:solidFill>
                  <a:srgbClr val="595959"/>
                </a:solidFill>
              </a:rPr>
              <a:t>Athletes are not doomed for failure if they don’t naturally know how to deal with stress and change. They can be taught.</a:t>
            </a:r>
            <a:endParaRPr lang="en-US" sz="2200" b="1">
              <a:solidFill>
                <a:srgbClr val="595959"/>
              </a:solidFill>
            </a:endParaRPr>
          </a:p>
        </p:txBody>
      </p:sp>
      <p:pic>
        <p:nvPicPr>
          <p:cNvPr id="7" name="Picture 6" descr="myth-busted.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4113" y="1628775"/>
            <a:ext cx="4735512" cy="2060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ac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200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300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a:latin typeface="News Gothic MT" charset="0"/>
              </a:rPr>
              <a:t>Stress &amp; Anxiety</a:t>
            </a:r>
          </a:p>
        </p:txBody>
      </p:sp>
      <p:pic>
        <p:nvPicPr>
          <p:cNvPr id="20482" name="Picture 3" descr="fight or flight.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9175" y="2305050"/>
            <a:ext cx="5327650" cy="355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feated.jpeg"/>
          <p:cNvPicPr>
            <a:picLocks noChangeAspect="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2098311" y="3097157"/>
            <a:ext cx="5457444" cy="30663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595313" y="717550"/>
            <a:ext cx="8712200" cy="727075"/>
          </a:xfrm>
        </p:spPr>
        <p:txBody>
          <a:bodyPr/>
          <a:lstStyle/>
          <a:p>
            <a:r>
              <a:rPr lang="en-US">
                <a:latin typeface="News Gothic MT" charset="0"/>
              </a:rPr>
              <a:t>What is anxiety?</a:t>
            </a:r>
          </a:p>
        </p:txBody>
      </p:sp>
      <p:sp>
        <p:nvSpPr>
          <p:cNvPr id="3" name="Content Placeholder 2"/>
          <p:cNvSpPr>
            <a:spLocks noGrp="1"/>
          </p:cNvSpPr>
          <p:nvPr>
            <p:ph idx="1"/>
          </p:nvPr>
        </p:nvSpPr>
        <p:spPr>
          <a:xfrm>
            <a:off x="595313" y="1868488"/>
            <a:ext cx="8712200" cy="1020762"/>
          </a:xfrm>
        </p:spPr>
        <p:txBody>
          <a:bodyPr/>
          <a:lstStyle/>
          <a:p>
            <a:pPr marL="0" indent="0" algn="ctr">
              <a:buFont typeface="Wingdings 2" charset="0"/>
              <a:buNone/>
            </a:pPr>
            <a:r>
              <a:rPr lang="en-NZ" i="1">
                <a:latin typeface="News Gothic MT" charset="0"/>
              </a:rPr>
              <a:t>“a future-oriented mood state associated with preparation</a:t>
            </a:r>
            <a:br>
              <a:rPr lang="en-NZ" i="1">
                <a:latin typeface="News Gothic MT" charset="0"/>
              </a:rPr>
            </a:br>
            <a:r>
              <a:rPr lang="en-NZ" i="1">
                <a:latin typeface="News Gothic MT" charset="0"/>
              </a:rPr>
              <a:t>for possible, upcoming negative events” </a:t>
            </a:r>
            <a:endParaRPr lang="en-US" i="1">
              <a:latin typeface="News Gothic MT"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nxiety-bw header.jpg"/>
          <p:cNvPicPr>
            <a:picLocks noGrp="1" noChangeAspect="1"/>
          </p:cNvPicPr>
          <p:nvPr>
            <p:ph idx="1"/>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t="-2467" b="-2467"/>
          <a:stretch>
            <a:fillRect/>
          </a:stretch>
        </p:blipFill>
        <p:spPr>
          <a:xfrm>
            <a:off x="2365375" y="-95250"/>
            <a:ext cx="4730750" cy="1654175"/>
          </a:xfrm>
          <a:noFill/>
        </p:spPr>
      </p:pic>
      <p:sp>
        <p:nvSpPr>
          <p:cNvPr id="8" name="Content Placeholder 2"/>
          <p:cNvSpPr txBox="1">
            <a:spLocks/>
          </p:cNvSpPr>
          <p:nvPr/>
        </p:nvSpPr>
        <p:spPr bwMode="auto">
          <a:xfrm>
            <a:off x="976313" y="4908550"/>
            <a:ext cx="8015287" cy="171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9250" indent="-349250"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spcBef>
                <a:spcPts val="2000"/>
              </a:spcBef>
              <a:buClr>
                <a:srgbClr val="6FB7D7"/>
              </a:buClr>
              <a:buSzPct val="110000"/>
              <a:buFont typeface="Wingdings 2" charset="0"/>
              <a:buChar char=""/>
            </a:pPr>
            <a:r>
              <a:rPr lang="en-NZ" sz="2100">
                <a:solidFill>
                  <a:srgbClr val="595959"/>
                </a:solidFill>
              </a:rPr>
              <a:t>Almost universal human experience </a:t>
            </a:r>
            <a:endParaRPr lang="en-US" sz="2100">
              <a:solidFill>
                <a:srgbClr val="595959"/>
              </a:solidFill>
            </a:endParaRPr>
          </a:p>
          <a:p>
            <a:pPr eaLnBrk="1" hangingPunct="1">
              <a:spcBef>
                <a:spcPts val="2000"/>
              </a:spcBef>
              <a:buClr>
                <a:srgbClr val="6FB7D7"/>
              </a:buClr>
              <a:buSzPct val="110000"/>
              <a:buFont typeface="Wingdings 2" charset="0"/>
              <a:buChar char=""/>
            </a:pPr>
            <a:r>
              <a:rPr lang="en-NZ" sz="2100">
                <a:solidFill>
                  <a:srgbClr val="595959"/>
                </a:solidFill>
              </a:rPr>
              <a:t>An evolution of primal survival instincts.</a:t>
            </a:r>
          </a:p>
          <a:p>
            <a:pPr eaLnBrk="1" hangingPunct="1">
              <a:spcBef>
                <a:spcPts val="2000"/>
              </a:spcBef>
              <a:buClr>
                <a:srgbClr val="6FB7D7"/>
              </a:buClr>
              <a:buSzPct val="110000"/>
              <a:buFont typeface="Wingdings 2" charset="0"/>
              <a:buChar char=""/>
            </a:pPr>
            <a:r>
              <a:rPr lang="en-NZ" sz="2100">
                <a:solidFill>
                  <a:srgbClr val="595959"/>
                </a:solidFill>
              </a:rPr>
              <a:t>Bad experience, </a:t>
            </a:r>
            <a:r>
              <a:rPr lang="en-US" sz="2100">
                <a:solidFill>
                  <a:srgbClr val="595959"/>
                </a:solidFill>
              </a:rPr>
              <a:t>but useful under the right conditions</a:t>
            </a:r>
          </a:p>
        </p:txBody>
      </p:sp>
      <p:pic>
        <p:nvPicPr>
          <p:cNvPr id="23555" name="Picture 8" descr="fight or flight.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11388" y="1433513"/>
            <a:ext cx="4824412" cy="321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par>
                          <p:cTn id="11" fill="hold" nodeType="afterGroup">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additive="base">
                                        <p:cTn id="14" dur="2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5" dur="2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3000"/>
                            </p:stCondLst>
                            <p:childTnLst>
                              <p:par>
                                <p:cTn id="17" presetID="2" presetClass="entr" presetSubtype="4" fill="hold" grpId="0" nodeType="after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20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5000"/>
                            </p:stCondLst>
                            <p:childTnLst>
                              <p:par>
                                <p:cTn id="22" presetID="2" presetClass="entr" presetSubtype="4" fill="hold" grpId="0" nodeType="after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 calcmode="lin" valueType="num">
                                      <p:cBhvr additive="base">
                                        <p:cTn id="24" dur="20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a:latin typeface="News Gothic MT" charset="0"/>
              </a:rPr>
              <a:t>Fear vs Anxiety</a:t>
            </a:r>
          </a:p>
        </p:txBody>
      </p:sp>
      <p:sp>
        <p:nvSpPr>
          <p:cNvPr id="3" name="Content Placeholder 2"/>
          <p:cNvSpPr>
            <a:spLocks noGrp="1"/>
          </p:cNvSpPr>
          <p:nvPr>
            <p:ph idx="1"/>
          </p:nvPr>
        </p:nvSpPr>
        <p:spPr>
          <a:xfrm>
            <a:off x="312738" y="1646238"/>
            <a:ext cx="4414837" cy="1371600"/>
          </a:xfrm>
        </p:spPr>
        <p:txBody>
          <a:bodyPr/>
          <a:lstStyle/>
          <a:p>
            <a:r>
              <a:rPr lang="en-NZ">
                <a:latin typeface="News Gothic MT" charset="0"/>
              </a:rPr>
              <a:t>FEAR: “an alarm response to present or imminent danger (real or perceived)”</a:t>
            </a:r>
            <a:endParaRPr lang="en-US">
              <a:latin typeface="News Gothic MT" charset="0"/>
            </a:endParaRPr>
          </a:p>
        </p:txBody>
      </p:sp>
      <p:sp>
        <p:nvSpPr>
          <p:cNvPr id="4" name="Content Placeholder 2"/>
          <p:cNvSpPr txBox="1">
            <a:spLocks/>
          </p:cNvSpPr>
          <p:nvPr/>
        </p:nvSpPr>
        <p:spPr bwMode="auto">
          <a:xfrm>
            <a:off x="5013325" y="1646238"/>
            <a:ext cx="4502150" cy="1693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9250" indent="-349250"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spcBef>
                <a:spcPts val="2000"/>
              </a:spcBef>
              <a:buClr>
                <a:srgbClr val="6FB7D7"/>
              </a:buClr>
              <a:buSzPct val="110000"/>
              <a:buFont typeface="Wingdings 2" charset="0"/>
              <a:buChar char=""/>
            </a:pPr>
            <a:r>
              <a:rPr lang="en-NZ">
                <a:solidFill>
                  <a:srgbClr val="595959"/>
                </a:solidFill>
              </a:rPr>
              <a:t>ANXIETY “a future-oriented mood state associated with preparation for possible, upcoming negative events”</a:t>
            </a:r>
            <a:endParaRPr lang="en-US">
              <a:solidFill>
                <a:srgbClr val="595959"/>
              </a:solidFill>
            </a:endParaRPr>
          </a:p>
        </p:txBody>
      </p:sp>
      <p:pic>
        <p:nvPicPr>
          <p:cNvPr id="5" name="Picture 4" descr="Anxiety-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4338" y="3502025"/>
            <a:ext cx="3873500" cy="266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fear-1.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5313" y="3340100"/>
            <a:ext cx="3997325" cy="266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 name="Straight Connector 8"/>
          <p:cNvCxnSpPr/>
          <p:nvPr/>
        </p:nvCxnSpPr>
        <p:spPr>
          <a:xfrm>
            <a:off x="4908550" y="1760538"/>
            <a:ext cx="0" cy="4645025"/>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ssolv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latin typeface="News Gothic MT" charset="0"/>
              </a:rPr>
              <a:t>Functional Anxiety</a:t>
            </a:r>
          </a:p>
        </p:txBody>
      </p:sp>
      <p:sp>
        <p:nvSpPr>
          <p:cNvPr id="3" name="Content Placeholder 2"/>
          <p:cNvSpPr>
            <a:spLocks noGrp="1"/>
          </p:cNvSpPr>
          <p:nvPr>
            <p:ph idx="1"/>
          </p:nvPr>
        </p:nvSpPr>
        <p:spPr>
          <a:xfrm>
            <a:off x="595313" y="1600200"/>
            <a:ext cx="8712200" cy="4795838"/>
          </a:xfrm>
        </p:spPr>
        <p:txBody>
          <a:bodyPr/>
          <a:lstStyle/>
          <a:p>
            <a:r>
              <a:rPr lang="en-NZ" dirty="0">
                <a:latin typeface="News Gothic MT" charset="0"/>
              </a:rPr>
              <a:t>Anxiety is the normal and adaptive response to anticipated danger (stress) </a:t>
            </a:r>
          </a:p>
          <a:p>
            <a:r>
              <a:rPr lang="en-NZ" dirty="0">
                <a:latin typeface="News Gothic MT" charset="0"/>
              </a:rPr>
              <a:t> Prioritises attention on threat appraisal and mobilises bodily resources to deal with the danger or escape (Fight, flight, freeze) </a:t>
            </a:r>
          </a:p>
          <a:p>
            <a:r>
              <a:rPr lang="en-NZ" dirty="0">
                <a:latin typeface="News Gothic MT" charset="0"/>
              </a:rPr>
              <a:t>Fight or flight helpful in certain circumstances </a:t>
            </a:r>
          </a:p>
          <a:p>
            <a:pPr lvl="1"/>
            <a:r>
              <a:rPr lang="en-NZ" dirty="0">
                <a:latin typeface="News Gothic MT" charset="0"/>
              </a:rPr>
              <a:t>Being attacked, car accident or natural disaster </a:t>
            </a:r>
          </a:p>
          <a:p>
            <a:r>
              <a:rPr lang="en-NZ" dirty="0">
                <a:latin typeface="News Gothic MT" charset="0"/>
              </a:rPr>
              <a:t>Unhelpful when inappropriately triggered </a:t>
            </a:r>
          </a:p>
          <a:p>
            <a:pPr lvl="1"/>
            <a:r>
              <a:rPr lang="en-NZ" dirty="0">
                <a:latin typeface="News Gothic MT" charset="0"/>
              </a:rPr>
              <a:t>When giving a speech in class </a:t>
            </a:r>
          </a:p>
          <a:p>
            <a:pPr lvl="1"/>
            <a:r>
              <a:rPr lang="en-NZ" dirty="0">
                <a:latin typeface="News Gothic MT" charset="0"/>
              </a:rPr>
              <a:t>Going on a date or job interview</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xEl>
                                              <p:pRg st="0" end="0"/>
                                            </p:txEl>
                                          </p:spTgt>
                                        </p:tgtEl>
                                        <p:attrNameLst>
                                          <p:attrName>style.color</p:attrName>
                                        </p:attrNameLst>
                                      </p:cBhvr>
                                      <p:to>
                                        <a:schemeClr val="hlink"/>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mph" presetSubtype="2" fill="hold" grpId="0" nodeType="clickEffect">
                                  <p:stCondLst>
                                    <p:cond delay="0"/>
                                  </p:stCondLst>
                                  <p:childTnLst>
                                    <p:animClr clrSpc="rgb" dir="cw">
                                      <p:cBhvr override="childStyle">
                                        <p:cTn id="10" dur="2000" fill="hold"/>
                                        <p:tgtEl>
                                          <p:spTgt spid="3">
                                            <p:txEl>
                                              <p:pRg st="1" end="1"/>
                                            </p:txEl>
                                          </p:spTgt>
                                        </p:tgtEl>
                                        <p:attrNameLst>
                                          <p:attrName>style.color</p:attrName>
                                        </p:attrNameLst>
                                      </p:cBhvr>
                                      <p:to>
                                        <a:schemeClr val="hlink"/>
                                      </p:to>
                                    </p:animClr>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mph" presetSubtype="2" fill="hold" grpId="0" nodeType="clickEffect">
                                  <p:stCondLst>
                                    <p:cond delay="0"/>
                                  </p:stCondLst>
                                  <p:childTnLst>
                                    <p:animClr clrSpc="rgb" dir="cw">
                                      <p:cBhvr override="childStyle">
                                        <p:cTn id="14" dur="2000" fill="hold"/>
                                        <p:tgtEl>
                                          <p:spTgt spid="3">
                                            <p:txEl>
                                              <p:pRg st="2" end="2"/>
                                            </p:txEl>
                                          </p:spTgt>
                                        </p:tgtEl>
                                        <p:attrNameLst>
                                          <p:attrName>style.color</p:attrName>
                                        </p:attrNameLst>
                                      </p:cBhvr>
                                      <p:to>
                                        <a:schemeClr val="hlink"/>
                                      </p:to>
                                    </p:animClr>
                                  </p:childTnLst>
                                </p:cTn>
                              </p:par>
                              <p:par>
                                <p:cTn id="15" presetID="3" presetClass="emph" presetSubtype="2" fill="hold" grpId="0" nodeType="withEffect">
                                  <p:stCondLst>
                                    <p:cond delay="0"/>
                                  </p:stCondLst>
                                  <p:childTnLst>
                                    <p:animClr clrSpc="rgb" dir="cw">
                                      <p:cBhvr override="childStyle">
                                        <p:cTn id="16" dur="2000" fill="hold"/>
                                        <p:tgtEl>
                                          <p:spTgt spid="3">
                                            <p:txEl>
                                              <p:pRg st="3" end="3"/>
                                            </p:txEl>
                                          </p:spTgt>
                                        </p:tgtEl>
                                        <p:attrNameLst>
                                          <p:attrName>style.color</p:attrName>
                                        </p:attrNameLst>
                                      </p:cBhvr>
                                      <p:to>
                                        <a:schemeClr val="hlink"/>
                                      </p:to>
                                    </p:animClr>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mph" presetSubtype="2" fill="hold" grpId="0" nodeType="clickEffect">
                                  <p:stCondLst>
                                    <p:cond delay="0"/>
                                  </p:stCondLst>
                                  <p:childTnLst>
                                    <p:animClr clrSpc="rgb" dir="cw">
                                      <p:cBhvr override="childStyle">
                                        <p:cTn id="20" dur="2000" fill="hold"/>
                                        <p:tgtEl>
                                          <p:spTgt spid="3">
                                            <p:txEl>
                                              <p:pRg st="4" end="4"/>
                                            </p:txEl>
                                          </p:spTgt>
                                        </p:tgtEl>
                                        <p:attrNameLst>
                                          <p:attrName>style.color</p:attrName>
                                        </p:attrNameLst>
                                      </p:cBhvr>
                                      <p:to>
                                        <a:schemeClr val="hlink"/>
                                      </p:to>
                                    </p:animClr>
                                  </p:childTnLst>
                                </p:cTn>
                              </p:par>
                              <p:par>
                                <p:cTn id="21" presetID="3" presetClass="emph" presetSubtype="2" fill="hold" grpId="0" nodeType="withEffect">
                                  <p:stCondLst>
                                    <p:cond delay="0"/>
                                  </p:stCondLst>
                                  <p:childTnLst>
                                    <p:animClr clrSpc="rgb" dir="cw">
                                      <p:cBhvr override="childStyle">
                                        <p:cTn id="22" dur="2000" fill="hold"/>
                                        <p:tgtEl>
                                          <p:spTgt spid="3">
                                            <p:txEl>
                                              <p:pRg st="5" end="5"/>
                                            </p:txEl>
                                          </p:spTgt>
                                        </p:tgtEl>
                                        <p:attrNameLst>
                                          <p:attrName>style.color</p:attrName>
                                        </p:attrNameLst>
                                      </p:cBhvr>
                                      <p:to>
                                        <a:schemeClr val="hlink"/>
                                      </p:to>
                                    </p:animClr>
                                  </p:childTnLst>
                                </p:cTn>
                              </p:par>
                              <p:par>
                                <p:cTn id="23" presetID="3" presetClass="emph" presetSubtype="2" fill="hold" grpId="0" nodeType="withEffect">
                                  <p:stCondLst>
                                    <p:cond delay="0"/>
                                  </p:stCondLst>
                                  <p:childTnLst>
                                    <p:animClr clrSpc="rgb" dir="cw">
                                      <p:cBhvr override="childStyle">
                                        <p:cTn id="24" dur="2000" fill="hold"/>
                                        <p:tgtEl>
                                          <p:spTgt spid="3">
                                            <p:txEl>
                                              <p:pRg st="6" end="6"/>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595313" y="309563"/>
            <a:ext cx="8712200" cy="781050"/>
          </a:xfrm>
        </p:spPr>
        <p:txBody>
          <a:bodyPr/>
          <a:lstStyle/>
          <a:p>
            <a:r>
              <a:rPr lang="en-US">
                <a:latin typeface="News Gothic MT" charset="0"/>
              </a:rPr>
              <a:t>Features of Anxiety</a:t>
            </a:r>
          </a:p>
        </p:txBody>
      </p:sp>
      <p:sp>
        <p:nvSpPr>
          <p:cNvPr id="3" name="Content Placeholder 2"/>
          <p:cNvSpPr>
            <a:spLocks noGrp="1"/>
          </p:cNvSpPr>
          <p:nvPr>
            <p:ph idx="1"/>
          </p:nvPr>
        </p:nvSpPr>
        <p:spPr>
          <a:xfrm>
            <a:off x="595313" y="1325602"/>
            <a:ext cx="8970284" cy="4200853"/>
          </a:xfrm>
          <a:extLst/>
        </p:spPr>
        <p:txBody>
          <a:bodyPr numCol="2" spcCol="360000" rtlCol="0">
            <a:normAutofit fontScale="92500" lnSpcReduction="10000"/>
          </a:bodyPr>
          <a:lstStyle/>
          <a:p>
            <a:pPr fontAlgn="auto">
              <a:spcBef>
                <a:spcPts val="400"/>
              </a:spcBef>
              <a:spcAft>
                <a:spcPts val="0"/>
              </a:spcAft>
              <a:buClr>
                <a:schemeClr val="accent1">
                  <a:lumMod val="60000"/>
                  <a:lumOff val="40000"/>
                </a:schemeClr>
              </a:buClr>
              <a:buFont typeface="Wingdings 2" charset="0"/>
              <a:buNone/>
              <a:defRPr/>
            </a:pPr>
            <a:r>
              <a:rPr lang="en-NZ" b="1" i="1" dirty="0">
                <a:solidFill>
                  <a:schemeClr val="tx1">
                    <a:lumMod val="65000"/>
                    <a:lumOff val="35000"/>
                  </a:schemeClr>
                </a:solidFill>
                <a:ea typeface="+mn-ea"/>
                <a:cs typeface="+mn-cs"/>
              </a:rPr>
              <a:t>Mental processes:</a:t>
            </a:r>
            <a:r>
              <a:rPr lang="en-NZ" b="1" dirty="0">
                <a:solidFill>
                  <a:schemeClr val="tx1">
                    <a:lumMod val="65000"/>
                    <a:lumOff val="35000"/>
                  </a:schemeClr>
                </a:solidFill>
                <a:ea typeface="+mn-ea"/>
                <a:cs typeface="+mn-cs"/>
              </a:rPr>
              <a:t> </a:t>
            </a:r>
          </a:p>
          <a:p>
            <a:pPr fontAlgn="auto">
              <a:spcBef>
                <a:spcPts val="400"/>
              </a:spcBef>
              <a:spcAft>
                <a:spcPts val="0"/>
              </a:spcAft>
              <a:buClr>
                <a:schemeClr val="accent1">
                  <a:lumMod val="60000"/>
                  <a:lumOff val="40000"/>
                </a:schemeClr>
              </a:buClr>
              <a:buFont typeface="Wingdings 2" pitchFamily="18" charset="2"/>
              <a:buChar char=""/>
              <a:defRPr/>
            </a:pPr>
            <a:r>
              <a:rPr lang="en-NZ" dirty="0">
                <a:solidFill>
                  <a:schemeClr val="tx1">
                    <a:lumMod val="65000"/>
                    <a:lumOff val="35000"/>
                  </a:schemeClr>
                </a:solidFill>
                <a:ea typeface="+mn-ea"/>
                <a:cs typeface="+mn-cs"/>
              </a:rPr>
              <a:t>Worry, self doubt, FEAR</a:t>
            </a:r>
          </a:p>
          <a:p>
            <a:pPr fontAlgn="auto">
              <a:spcBef>
                <a:spcPts val="400"/>
              </a:spcBef>
              <a:spcAft>
                <a:spcPts val="0"/>
              </a:spcAft>
              <a:buClr>
                <a:schemeClr val="accent1">
                  <a:lumMod val="60000"/>
                  <a:lumOff val="40000"/>
                </a:schemeClr>
              </a:buClr>
              <a:buFont typeface="Wingdings 2" pitchFamily="18" charset="2"/>
              <a:buChar char=""/>
              <a:defRPr/>
            </a:pPr>
            <a:r>
              <a:rPr lang="en-NZ" dirty="0">
                <a:solidFill>
                  <a:schemeClr val="tx1">
                    <a:lumMod val="65000"/>
                    <a:lumOff val="35000"/>
                  </a:schemeClr>
                </a:solidFill>
                <a:ea typeface="+mn-ea"/>
                <a:cs typeface="+mn-cs"/>
              </a:rPr>
              <a:t>Unease </a:t>
            </a:r>
          </a:p>
          <a:p>
            <a:pPr fontAlgn="auto">
              <a:spcBef>
                <a:spcPts val="400"/>
              </a:spcBef>
              <a:spcAft>
                <a:spcPts val="0"/>
              </a:spcAft>
              <a:buClr>
                <a:schemeClr val="accent1">
                  <a:lumMod val="60000"/>
                  <a:lumOff val="40000"/>
                </a:schemeClr>
              </a:buClr>
              <a:buFont typeface="Wingdings 2" pitchFamily="18" charset="2"/>
              <a:buChar char=""/>
              <a:defRPr/>
            </a:pPr>
            <a:r>
              <a:rPr lang="en-NZ" i="1" dirty="0">
                <a:solidFill>
                  <a:schemeClr val="tx1">
                    <a:lumMod val="65000"/>
                    <a:lumOff val="35000"/>
                  </a:schemeClr>
                </a:solidFill>
                <a:ea typeface="+mn-ea"/>
                <a:cs typeface="+mn-cs"/>
              </a:rPr>
              <a:t>Repetitive negative thoughts </a:t>
            </a:r>
            <a:endParaRPr lang="en-NZ" dirty="0">
              <a:solidFill>
                <a:schemeClr val="tx1">
                  <a:lumMod val="65000"/>
                  <a:lumOff val="35000"/>
                </a:schemeClr>
              </a:solidFill>
              <a:ea typeface="+mn-ea"/>
              <a:cs typeface="+mn-cs"/>
            </a:endParaRPr>
          </a:p>
          <a:p>
            <a:pPr fontAlgn="auto">
              <a:spcBef>
                <a:spcPts val="400"/>
              </a:spcBef>
              <a:spcAft>
                <a:spcPts val="0"/>
              </a:spcAft>
              <a:buClr>
                <a:schemeClr val="accent1">
                  <a:lumMod val="60000"/>
                  <a:lumOff val="40000"/>
                </a:schemeClr>
              </a:buClr>
              <a:buFont typeface="Wingdings 2" pitchFamily="18" charset="2"/>
              <a:buChar char=""/>
              <a:defRPr/>
            </a:pPr>
            <a:r>
              <a:rPr lang="en-NZ" dirty="0">
                <a:solidFill>
                  <a:schemeClr val="tx1">
                    <a:lumMod val="65000"/>
                    <a:lumOff val="35000"/>
                  </a:schemeClr>
                </a:solidFill>
                <a:ea typeface="+mn-ea"/>
                <a:cs typeface="+mn-cs"/>
              </a:rPr>
              <a:t>Difficulty concentrating </a:t>
            </a:r>
          </a:p>
          <a:p>
            <a:pPr fontAlgn="auto">
              <a:spcBef>
                <a:spcPts val="400"/>
              </a:spcBef>
              <a:spcAft>
                <a:spcPts val="0"/>
              </a:spcAft>
              <a:buClr>
                <a:schemeClr val="accent1">
                  <a:lumMod val="60000"/>
                  <a:lumOff val="40000"/>
                </a:schemeClr>
              </a:buClr>
              <a:buFont typeface="Wingdings 2" pitchFamily="18" charset="2"/>
              <a:buChar char=""/>
              <a:defRPr/>
            </a:pPr>
            <a:r>
              <a:rPr lang="en-NZ" dirty="0">
                <a:solidFill>
                  <a:schemeClr val="tx1">
                    <a:lumMod val="65000"/>
                    <a:lumOff val="35000"/>
                  </a:schemeClr>
                </a:solidFill>
                <a:ea typeface="+mn-ea"/>
                <a:cs typeface="+mn-cs"/>
              </a:rPr>
              <a:t>Confusion</a:t>
            </a:r>
          </a:p>
          <a:p>
            <a:pPr fontAlgn="auto">
              <a:spcBef>
                <a:spcPts val="400"/>
              </a:spcBef>
              <a:spcAft>
                <a:spcPts val="0"/>
              </a:spcAft>
              <a:buClr>
                <a:schemeClr val="accent1">
                  <a:lumMod val="60000"/>
                  <a:lumOff val="40000"/>
                </a:schemeClr>
              </a:buClr>
              <a:buFont typeface="Wingdings 2" pitchFamily="18" charset="2"/>
              <a:buChar char=""/>
              <a:defRPr/>
            </a:pPr>
            <a:r>
              <a:rPr lang="en-NZ" dirty="0">
                <a:solidFill>
                  <a:schemeClr val="tx1">
                    <a:lumMod val="65000"/>
                    <a:lumOff val="35000"/>
                  </a:schemeClr>
                </a:solidFill>
                <a:ea typeface="+mn-ea"/>
                <a:cs typeface="+mn-cs"/>
              </a:rPr>
              <a:t>Depersonalization</a:t>
            </a:r>
          </a:p>
          <a:p>
            <a:pPr fontAlgn="auto">
              <a:spcBef>
                <a:spcPts val="400"/>
              </a:spcBef>
              <a:spcAft>
                <a:spcPts val="0"/>
              </a:spcAft>
              <a:buClr>
                <a:schemeClr val="accent1">
                  <a:lumMod val="60000"/>
                  <a:lumOff val="40000"/>
                </a:schemeClr>
              </a:buClr>
              <a:buFont typeface="Wingdings 2" pitchFamily="18" charset="2"/>
              <a:buChar char=""/>
              <a:defRPr/>
            </a:pPr>
            <a:endParaRPr lang="en-NZ" dirty="0">
              <a:solidFill>
                <a:schemeClr val="tx1">
                  <a:lumMod val="65000"/>
                  <a:lumOff val="35000"/>
                </a:schemeClr>
              </a:solidFill>
              <a:ea typeface="+mn-ea"/>
              <a:cs typeface="+mn-cs"/>
            </a:endParaRPr>
          </a:p>
          <a:p>
            <a:pPr fontAlgn="auto">
              <a:spcBef>
                <a:spcPts val="400"/>
              </a:spcBef>
              <a:spcAft>
                <a:spcPts val="0"/>
              </a:spcAft>
              <a:buClr>
                <a:schemeClr val="accent1">
                  <a:lumMod val="60000"/>
                  <a:lumOff val="40000"/>
                </a:schemeClr>
              </a:buClr>
              <a:buFont typeface="Wingdings 2" pitchFamily="18" charset="2"/>
              <a:buChar char=""/>
              <a:defRPr/>
            </a:pPr>
            <a:endParaRPr lang="en-NZ" dirty="0">
              <a:solidFill>
                <a:schemeClr val="tx1">
                  <a:lumMod val="65000"/>
                  <a:lumOff val="35000"/>
                </a:schemeClr>
              </a:solidFill>
              <a:ea typeface="+mn-ea"/>
              <a:cs typeface="+mn-cs"/>
            </a:endParaRPr>
          </a:p>
          <a:p>
            <a:pPr fontAlgn="auto">
              <a:spcBef>
                <a:spcPts val="400"/>
              </a:spcBef>
              <a:spcAft>
                <a:spcPts val="0"/>
              </a:spcAft>
              <a:buClr>
                <a:schemeClr val="accent1">
                  <a:lumMod val="60000"/>
                  <a:lumOff val="40000"/>
                </a:schemeClr>
              </a:buClr>
              <a:buFont typeface="Wingdings 2" charset="0"/>
              <a:buNone/>
              <a:defRPr/>
            </a:pPr>
            <a:r>
              <a:rPr lang="en-NZ" b="1" i="1" dirty="0">
                <a:solidFill>
                  <a:schemeClr val="tx1">
                    <a:lumMod val="65000"/>
                    <a:lumOff val="35000"/>
                  </a:schemeClr>
                </a:solidFill>
                <a:ea typeface="+mn-ea"/>
                <a:cs typeface="+mn-cs"/>
              </a:rPr>
              <a:t>Physical features of anxiety</a:t>
            </a:r>
            <a:r>
              <a:rPr lang="en-NZ" dirty="0">
                <a:solidFill>
                  <a:schemeClr val="tx1">
                    <a:lumMod val="65000"/>
                    <a:lumOff val="35000"/>
                  </a:schemeClr>
                </a:solidFill>
                <a:ea typeface="+mn-ea"/>
                <a:cs typeface="+mn-cs"/>
              </a:rPr>
              <a:t>... </a:t>
            </a:r>
          </a:p>
          <a:p>
            <a:pPr fontAlgn="auto">
              <a:spcBef>
                <a:spcPts val="400"/>
              </a:spcBef>
              <a:spcAft>
                <a:spcPts val="0"/>
              </a:spcAft>
              <a:buClr>
                <a:schemeClr val="accent1">
                  <a:lumMod val="60000"/>
                  <a:lumOff val="40000"/>
                </a:schemeClr>
              </a:buClr>
              <a:buNone/>
              <a:defRPr/>
            </a:pPr>
            <a:r>
              <a:rPr lang="en-NZ" b="1" i="1" dirty="0">
                <a:solidFill>
                  <a:schemeClr val="tx1">
                    <a:lumMod val="65000"/>
                    <a:lumOff val="35000"/>
                  </a:schemeClr>
                </a:solidFill>
                <a:ea typeface="+mn-ea"/>
                <a:cs typeface="+mn-cs"/>
              </a:rPr>
              <a:t>Physical processes:</a:t>
            </a:r>
          </a:p>
          <a:p>
            <a:pPr fontAlgn="auto">
              <a:spcBef>
                <a:spcPts val="400"/>
              </a:spcBef>
              <a:spcAft>
                <a:spcPts val="0"/>
              </a:spcAft>
              <a:buClr>
                <a:schemeClr val="accent1">
                  <a:lumMod val="60000"/>
                  <a:lumOff val="40000"/>
                </a:schemeClr>
              </a:buClr>
              <a:buFont typeface="Wingdings 2" pitchFamily="18" charset="2"/>
              <a:buChar char=""/>
              <a:defRPr/>
            </a:pPr>
            <a:r>
              <a:rPr lang="en-NZ" dirty="0">
                <a:solidFill>
                  <a:schemeClr val="tx1">
                    <a:lumMod val="65000"/>
                    <a:lumOff val="35000"/>
                  </a:schemeClr>
                </a:solidFill>
                <a:ea typeface="+mn-ea"/>
                <a:cs typeface="+mn-cs"/>
              </a:rPr>
              <a:t>Increased heart rate</a:t>
            </a:r>
          </a:p>
          <a:p>
            <a:pPr fontAlgn="auto">
              <a:spcBef>
                <a:spcPts val="400"/>
              </a:spcBef>
              <a:spcAft>
                <a:spcPts val="0"/>
              </a:spcAft>
              <a:buClr>
                <a:schemeClr val="accent1">
                  <a:lumMod val="60000"/>
                  <a:lumOff val="40000"/>
                </a:schemeClr>
              </a:buClr>
              <a:buFont typeface="Wingdings 2" pitchFamily="18" charset="2"/>
              <a:buChar char=""/>
              <a:defRPr/>
            </a:pPr>
            <a:r>
              <a:rPr lang="en-NZ" dirty="0">
                <a:solidFill>
                  <a:schemeClr val="tx1">
                    <a:lumMod val="65000"/>
                    <a:lumOff val="35000"/>
                  </a:schemeClr>
                </a:solidFill>
                <a:ea typeface="+mn-ea"/>
                <a:cs typeface="+mn-cs"/>
              </a:rPr>
              <a:t>Rapid breathing/ Hyperventilation </a:t>
            </a:r>
          </a:p>
          <a:p>
            <a:pPr fontAlgn="auto">
              <a:spcBef>
                <a:spcPts val="400"/>
              </a:spcBef>
              <a:spcAft>
                <a:spcPts val="0"/>
              </a:spcAft>
              <a:buClr>
                <a:schemeClr val="accent1">
                  <a:lumMod val="60000"/>
                  <a:lumOff val="40000"/>
                </a:schemeClr>
              </a:buClr>
              <a:buFont typeface="Wingdings 2" pitchFamily="18" charset="2"/>
              <a:buChar char=""/>
              <a:defRPr/>
            </a:pPr>
            <a:r>
              <a:rPr lang="en-NZ" dirty="0">
                <a:solidFill>
                  <a:schemeClr val="tx1">
                    <a:lumMod val="65000"/>
                    <a:lumOff val="35000"/>
                  </a:schemeClr>
                </a:solidFill>
                <a:ea typeface="+mn-ea"/>
                <a:cs typeface="+mn-cs"/>
              </a:rPr>
              <a:t>Sweating more than usual</a:t>
            </a:r>
          </a:p>
          <a:p>
            <a:pPr fontAlgn="auto">
              <a:spcBef>
                <a:spcPts val="400"/>
              </a:spcBef>
              <a:spcAft>
                <a:spcPts val="0"/>
              </a:spcAft>
              <a:buClr>
                <a:schemeClr val="accent1">
                  <a:lumMod val="60000"/>
                  <a:lumOff val="40000"/>
                </a:schemeClr>
              </a:buClr>
              <a:buFont typeface="Wingdings 2" pitchFamily="18" charset="2"/>
              <a:buChar char=""/>
              <a:defRPr/>
            </a:pPr>
            <a:r>
              <a:rPr lang="en-NZ" dirty="0">
                <a:solidFill>
                  <a:schemeClr val="tx1">
                    <a:lumMod val="65000"/>
                    <a:lumOff val="35000"/>
                  </a:schemeClr>
                </a:solidFill>
                <a:ea typeface="+mn-ea"/>
                <a:cs typeface="+mn-cs"/>
              </a:rPr>
              <a:t>Stomach ache </a:t>
            </a:r>
          </a:p>
          <a:p>
            <a:pPr fontAlgn="auto">
              <a:spcBef>
                <a:spcPts val="400"/>
              </a:spcBef>
              <a:spcAft>
                <a:spcPts val="0"/>
              </a:spcAft>
              <a:buClr>
                <a:schemeClr val="accent1">
                  <a:lumMod val="60000"/>
                  <a:lumOff val="40000"/>
                </a:schemeClr>
              </a:buClr>
              <a:buFont typeface="Wingdings 2" pitchFamily="18" charset="2"/>
              <a:buChar char=""/>
              <a:defRPr/>
            </a:pPr>
            <a:r>
              <a:rPr lang="en-NZ" dirty="0">
                <a:solidFill>
                  <a:schemeClr val="tx1">
                    <a:lumMod val="65000"/>
                    <a:lumOff val="35000"/>
                  </a:schemeClr>
                </a:solidFill>
                <a:ea typeface="+mn-ea"/>
                <a:cs typeface="+mn-cs"/>
              </a:rPr>
              <a:t>Headache </a:t>
            </a:r>
          </a:p>
          <a:p>
            <a:pPr fontAlgn="auto">
              <a:spcBef>
                <a:spcPts val="400"/>
              </a:spcBef>
              <a:spcAft>
                <a:spcPts val="0"/>
              </a:spcAft>
              <a:buClr>
                <a:schemeClr val="accent1">
                  <a:lumMod val="60000"/>
                  <a:lumOff val="40000"/>
                </a:schemeClr>
              </a:buClr>
              <a:buFont typeface="Wingdings 2" pitchFamily="18" charset="2"/>
              <a:buChar char=""/>
              <a:defRPr/>
            </a:pPr>
            <a:r>
              <a:rPr lang="en-NZ" dirty="0">
                <a:solidFill>
                  <a:schemeClr val="tx1">
                    <a:lumMod val="65000"/>
                    <a:lumOff val="35000"/>
                  </a:schemeClr>
                </a:solidFill>
                <a:ea typeface="+mn-ea"/>
                <a:cs typeface="+mn-cs"/>
              </a:rPr>
              <a:t>Muscle tension/aches </a:t>
            </a:r>
          </a:p>
          <a:p>
            <a:pPr fontAlgn="auto">
              <a:spcBef>
                <a:spcPts val="400"/>
              </a:spcBef>
              <a:spcAft>
                <a:spcPts val="0"/>
              </a:spcAft>
              <a:buClr>
                <a:schemeClr val="accent1">
                  <a:lumMod val="60000"/>
                  <a:lumOff val="40000"/>
                </a:schemeClr>
              </a:buClr>
              <a:buFont typeface="Wingdings 2" pitchFamily="18" charset="2"/>
              <a:buChar char=""/>
              <a:defRPr/>
            </a:pPr>
            <a:r>
              <a:rPr lang="en-NZ" dirty="0">
                <a:solidFill>
                  <a:schemeClr val="tx1">
                    <a:lumMod val="65000"/>
                    <a:lumOff val="35000"/>
                  </a:schemeClr>
                </a:solidFill>
                <a:ea typeface="+mn-ea"/>
                <a:cs typeface="+mn-cs"/>
              </a:rPr>
              <a:t>Shaking </a:t>
            </a:r>
          </a:p>
          <a:p>
            <a:pPr fontAlgn="auto">
              <a:spcBef>
                <a:spcPts val="400"/>
              </a:spcBef>
              <a:spcAft>
                <a:spcPts val="0"/>
              </a:spcAft>
              <a:buClr>
                <a:schemeClr val="accent1">
                  <a:lumMod val="60000"/>
                  <a:lumOff val="40000"/>
                </a:schemeClr>
              </a:buClr>
              <a:buFont typeface="Wingdings 2" pitchFamily="18" charset="2"/>
              <a:buChar char=""/>
              <a:defRPr/>
            </a:pPr>
            <a:r>
              <a:rPr lang="en-NZ" dirty="0">
                <a:solidFill>
                  <a:schemeClr val="tx1">
                    <a:lumMod val="65000"/>
                    <a:lumOff val="35000"/>
                  </a:schemeClr>
                </a:solidFill>
                <a:ea typeface="+mn-ea"/>
                <a:cs typeface="+mn-cs"/>
              </a:rPr>
              <a:t>Nausea/butterflies</a:t>
            </a:r>
          </a:p>
          <a:p>
            <a:pPr fontAlgn="auto">
              <a:spcBef>
                <a:spcPts val="400"/>
              </a:spcBef>
              <a:spcAft>
                <a:spcPts val="0"/>
              </a:spcAft>
              <a:buClr>
                <a:schemeClr val="accent1">
                  <a:lumMod val="60000"/>
                  <a:lumOff val="40000"/>
                </a:schemeClr>
              </a:buClr>
              <a:buFont typeface="Wingdings 2" pitchFamily="18" charset="2"/>
              <a:buChar char=""/>
              <a:defRPr/>
            </a:pPr>
            <a:endParaRPr lang="en-NZ" dirty="0">
              <a:solidFill>
                <a:schemeClr val="tx1">
                  <a:lumMod val="65000"/>
                  <a:lumOff val="35000"/>
                </a:schemeClr>
              </a:solidFill>
              <a:ea typeface="+mn-ea"/>
              <a:cs typeface="+mn-cs"/>
            </a:endParaRPr>
          </a:p>
          <a:p>
            <a:pPr fontAlgn="auto">
              <a:spcBef>
                <a:spcPts val="400"/>
              </a:spcBef>
              <a:spcAft>
                <a:spcPts val="0"/>
              </a:spcAft>
              <a:buClr>
                <a:schemeClr val="accent1">
                  <a:lumMod val="60000"/>
                  <a:lumOff val="40000"/>
                </a:schemeClr>
              </a:buClr>
              <a:buFont typeface="Wingdings 2" pitchFamily="18" charset="2"/>
              <a:buChar char=""/>
              <a:defRPr/>
            </a:pPr>
            <a:endParaRPr lang="en-US" dirty="0">
              <a:solidFill>
                <a:schemeClr val="tx1">
                  <a:lumMod val="65000"/>
                  <a:lumOff val="35000"/>
                </a:schemeClr>
              </a:solidFill>
              <a:ea typeface="+mn-ea"/>
              <a:cs typeface="+mn-cs"/>
            </a:endParaRPr>
          </a:p>
        </p:txBody>
      </p:sp>
      <p:pic>
        <p:nvPicPr>
          <p:cNvPr id="5" name="Picture 4" descr="landscape-1457980616-anxiety-depression-stress.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0413" y="4729163"/>
            <a:ext cx="3614737" cy="1808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Content Placeholder 3" descr="arousalcurve.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88" y="419100"/>
            <a:ext cx="8316912" cy="5980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Tree>
  </p:cSld>
  <p:clrMapOvr>
    <a:masterClrMapping/>
  </p:clrMapOvr>
  <p:transition spd="slow">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595313" y="366713"/>
            <a:ext cx="8712200" cy="849312"/>
          </a:xfrm>
        </p:spPr>
        <p:txBody>
          <a:bodyPr/>
          <a:lstStyle/>
          <a:p>
            <a:r>
              <a:rPr lang="en-US">
                <a:latin typeface="News Gothic MT" charset="0"/>
              </a:rPr>
              <a:t>Fight or Flight response</a:t>
            </a:r>
          </a:p>
        </p:txBody>
      </p:sp>
      <p:sp>
        <p:nvSpPr>
          <p:cNvPr id="4" name="Content Placeholder 2"/>
          <p:cNvSpPr>
            <a:spLocks noGrp="1"/>
          </p:cNvSpPr>
          <p:nvPr>
            <p:ph idx="1"/>
          </p:nvPr>
        </p:nvSpPr>
        <p:spPr>
          <a:xfrm>
            <a:off x="331788" y="1724025"/>
            <a:ext cx="5297487" cy="4557713"/>
          </a:xfrm>
        </p:spPr>
        <p:txBody>
          <a:bodyPr spcCol="360000" rtlCol="0">
            <a:normAutofit/>
          </a:bodyPr>
          <a:lstStyle/>
          <a:p>
            <a:pPr fontAlgn="auto">
              <a:spcBef>
                <a:spcPts val="1600"/>
              </a:spcBef>
              <a:spcAft>
                <a:spcPts val="0"/>
              </a:spcAft>
              <a:buClr>
                <a:schemeClr val="accent1">
                  <a:lumMod val="60000"/>
                  <a:lumOff val="40000"/>
                </a:schemeClr>
              </a:buClr>
              <a:buFont typeface="Wingdings 2" charset="0"/>
              <a:buNone/>
              <a:defRPr/>
            </a:pPr>
            <a:r>
              <a:rPr lang="en-NZ" sz="2100" b="1" dirty="0">
                <a:solidFill>
                  <a:schemeClr val="tx1">
                    <a:lumMod val="65000"/>
                    <a:lumOff val="35000"/>
                  </a:schemeClr>
                </a:solidFill>
                <a:ea typeface="+mn-ea"/>
                <a:cs typeface="+mn-cs"/>
              </a:rPr>
              <a:t>Sympathetic nervous system response</a:t>
            </a:r>
            <a:endParaRPr lang="en-NZ" sz="2100" dirty="0">
              <a:solidFill>
                <a:schemeClr val="tx1">
                  <a:lumMod val="65000"/>
                  <a:lumOff val="35000"/>
                </a:schemeClr>
              </a:solidFill>
              <a:ea typeface="+mn-ea"/>
              <a:cs typeface="+mn-cs"/>
            </a:endParaRPr>
          </a:p>
          <a:p>
            <a:pPr marL="514350" indent="-514350" fontAlgn="auto">
              <a:spcBef>
                <a:spcPts val="1600"/>
              </a:spcBef>
              <a:spcAft>
                <a:spcPts val="0"/>
              </a:spcAft>
              <a:buClr>
                <a:schemeClr val="accent1">
                  <a:lumMod val="60000"/>
                  <a:lumOff val="40000"/>
                </a:schemeClr>
              </a:buClr>
              <a:buFont typeface="+mj-lt"/>
              <a:buAutoNum type="arabicPeriod"/>
              <a:defRPr/>
            </a:pPr>
            <a:r>
              <a:rPr lang="en-NZ" sz="2100" b="1" dirty="0">
                <a:solidFill>
                  <a:schemeClr val="tx1">
                    <a:lumMod val="65000"/>
                    <a:lumOff val="35000"/>
                  </a:schemeClr>
                </a:solidFill>
                <a:ea typeface="+mn-ea"/>
                <a:cs typeface="+mn-cs"/>
              </a:rPr>
              <a:t>Cortisol and adrenaline released</a:t>
            </a:r>
          </a:p>
          <a:p>
            <a:pPr marL="514350" indent="-514350" fontAlgn="auto">
              <a:spcBef>
                <a:spcPts val="1600"/>
              </a:spcBef>
              <a:spcAft>
                <a:spcPts val="0"/>
              </a:spcAft>
              <a:buClr>
                <a:schemeClr val="accent1">
                  <a:lumMod val="60000"/>
                  <a:lumOff val="40000"/>
                </a:schemeClr>
              </a:buClr>
              <a:buFont typeface="+mj-lt"/>
              <a:buAutoNum type="arabicPeriod"/>
              <a:defRPr/>
            </a:pPr>
            <a:r>
              <a:rPr lang="en-NZ" sz="2100" b="1" dirty="0">
                <a:solidFill>
                  <a:schemeClr val="tx1">
                    <a:lumMod val="65000"/>
                    <a:lumOff val="35000"/>
                  </a:schemeClr>
                </a:solidFill>
                <a:ea typeface="+mn-ea"/>
                <a:cs typeface="+mn-cs"/>
              </a:rPr>
              <a:t>Heart rate and breathing accelerate</a:t>
            </a:r>
          </a:p>
          <a:p>
            <a:pPr marL="514350" indent="-514350" fontAlgn="auto">
              <a:spcBef>
                <a:spcPts val="1600"/>
              </a:spcBef>
              <a:spcAft>
                <a:spcPts val="0"/>
              </a:spcAft>
              <a:buClr>
                <a:schemeClr val="accent1">
                  <a:lumMod val="60000"/>
                  <a:lumOff val="40000"/>
                </a:schemeClr>
              </a:buClr>
              <a:buFont typeface="+mj-lt"/>
              <a:buAutoNum type="arabicPeriod"/>
              <a:defRPr/>
            </a:pPr>
            <a:r>
              <a:rPr lang="en-NZ" sz="2100" b="1" dirty="0">
                <a:solidFill>
                  <a:schemeClr val="tx1">
                    <a:lumMod val="65000"/>
                    <a:lumOff val="35000"/>
                  </a:schemeClr>
                </a:solidFill>
                <a:ea typeface="+mn-ea"/>
                <a:cs typeface="+mn-cs"/>
              </a:rPr>
              <a:t>Pupils dilate</a:t>
            </a:r>
          </a:p>
          <a:p>
            <a:pPr marL="514350" indent="-514350" fontAlgn="auto">
              <a:spcBef>
                <a:spcPts val="1600"/>
              </a:spcBef>
              <a:spcAft>
                <a:spcPts val="0"/>
              </a:spcAft>
              <a:buClr>
                <a:schemeClr val="accent1">
                  <a:lumMod val="60000"/>
                  <a:lumOff val="40000"/>
                </a:schemeClr>
              </a:buClr>
              <a:buFont typeface="+mj-lt"/>
              <a:buAutoNum type="arabicPeriod"/>
              <a:defRPr/>
            </a:pPr>
            <a:r>
              <a:rPr lang="en-NZ" sz="2100" b="1" dirty="0">
                <a:solidFill>
                  <a:schemeClr val="tx1">
                    <a:lumMod val="65000"/>
                    <a:lumOff val="35000"/>
                  </a:schemeClr>
                </a:solidFill>
                <a:ea typeface="+mn-ea"/>
                <a:cs typeface="+mn-cs"/>
              </a:rPr>
              <a:t>GI processes inhibited</a:t>
            </a:r>
          </a:p>
          <a:p>
            <a:pPr marL="514350" indent="-514350" fontAlgn="auto">
              <a:spcBef>
                <a:spcPts val="1600"/>
              </a:spcBef>
              <a:spcAft>
                <a:spcPts val="0"/>
              </a:spcAft>
              <a:buClr>
                <a:schemeClr val="accent1">
                  <a:lumMod val="60000"/>
                  <a:lumOff val="40000"/>
                </a:schemeClr>
              </a:buClr>
              <a:buFont typeface="+mj-lt"/>
              <a:buAutoNum type="arabicPeriod"/>
              <a:defRPr/>
            </a:pPr>
            <a:r>
              <a:rPr lang="en-NZ" sz="2100" b="1" dirty="0">
                <a:solidFill>
                  <a:schemeClr val="tx1">
                    <a:lumMod val="65000"/>
                    <a:lumOff val="35000"/>
                  </a:schemeClr>
                </a:solidFill>
                <a:ea typeface="+mn-ea"/>
                <a:cs typeface="+mn-cs"/>
              </a:rPr>
              <a:t>Blood flow increases to muscles</a:t>
            </a:r>
          </a:p>
          <a:p>
            <a:pPr marL="514350" indent="-514350" fontAlgn="auto">
              <a:spcBef>
                <a:spcPts val="1600"/>
              </a:spcBef>
              <a:spcAft>
                <a:spcPts val="0"/>
              </a:spcAft>
              <a:buClr>
                <a:schemeClr val="accent1">
                  <a:lumMod val="60000"/>
                  <a:lumOff val="40000"/>
                </a:schemeClr>
              </a:buClr>
              <a:buFont typeface="+mj-lt"/>
              <a:buAutoNum type="arabicPeriod"/>
              <a:defRPr/>
            </a:pPr>
            <a:r>
              <a:rPr lang="en-NZ" sz="2100" b="1" dirty="0">
                <a:solidFill>
                  <a:schemeClr val="tx1">
                    <a:lumMod val="65000"/>
                    <a:lumOff val="35000"/>
                  </a:schemeClr>
                </a:solidFill>
                <a:ea typeface="+mn-ea"/>
                <a:cs typeface="+mn-cs"/>
              </a:rPr>
              <a:t>Glucose released into blood</a:t>
            </a:r>
          </a:p>
          <a:p>
            <a:pPr marL="514350" indent="-514350" fontAlgn="auto">
              <a:spcBef>
                <a:spcPts val="1600"/>
              </a:spcBef>
              <a:spcAft>
                <a:spcPts val="0"/>
              </a:spcAft>
              <a:buClr>
                <a:schemeClr val="accent1">
                  <a:lumMod val="60000"/>
                  <a:lumOff val="40000"/>
                </a:schemeClr>
              </a:buClr>
              <a:buFont typeface="+mj-lt"/>
              <a:buAutoNum type="arabicPeriod"/>
              <a:defRPr/>
            </a:pPr>
            <a:r>
              <a:rPr lang="en-NZ" sz="2100" b="1" dirty="0">
                <a:solidFill>
                  <a:schemeClr val="tx1">
                    <a:lumMod val="65000"/>
                    <a:lumOff val="35000"/>
                  </a:schemeClr>
                </a:solidFill>
                <a:ea typeface="+mn-ea"/>
                <a:cs typeface="+mn-cs"/>
              </a:rPr>
              <a:t>Saliva decreases, sweat increases</a:t>
            </a:r>
          </a:p>
        </p:txBody>
      </p:sp>
      <p:sp>
        <p:nvSpPr>
          <p:cNvPr id="5" name="TextBox 4"/>
          <p:cNvSpPr txBox="1"/>
          <p:nvPr/>
        </p:nvSpPr>
        <p:spPr>
          <a:xfrm>
            <a:off x="6042025" y="1725613"/>
            <a:ext cx="3741738" cy="4130675"/>
          </a:xfrm>
          <a:prstGeom prst="rect">
            <a:avLst/>
          </a:prstGeom>
          <a:noFill/>
        </p:spPr>
        <p:txBody>
          <a:bodyPr>
            <a:spAutoFit/>
          </a:bodyPr>
          <a:lstStyle/>
          <a:p>
            <a:pPr>
              <a:defRPr/>
            </a:pPr>
            <a:r>
              <a:rPr lang="en-US" sz="1600" b="1" dirty="0"/>
              <a:t>What it means</a:t>
            </a:r>
          </a:p>
          <a:p>
            <a:pPr marL="342900" indent="-342900" fontAlgn="auto">
              <a:spcBef>
                <a:spcPct val="20000"/>
              </a:spcBef>
              <a:spcAft>
                <a:spcPts val="0"/>
              </a:spcAft>
              <a:buFont typeface="+mj-lt"/>
              <a:buAutoNum type="arabicPeriod"/>
              <a:defRPr/>
            </a:pPr>
            <a:r>
              <a:rPr lang="en-NZ" sz="1600" dirty="0"/>
              <a:t>Get ready to run away from danger. Nervous jitters and needing to take action.</a:t>
            </a:r>
          </a:p>
          <a:p>
            <a:pPr marL="342900" indent="-342900" fontAlgn="auto">
              <a:spcBef>
                <a:spcPct val="20000"/>
              </a:spcBef>
              <a:spcAft>
                <a:spcPts val="0"/>
              </a:spcAft>
              <a:buFont typeface="+mj-lt"/>
              <a:buAutoNum type="arabicPeriod"/>
              <a:defRPr/>
            </a:pPr>
            <a:r>
              <a:rPr lang="en-NZ" sz="1600" dirty="0"/>
              <a:t>Light headedness</a:t>
            </a:r>
          </a:p>
          <a:p>
            <a:pPr marL="342900" indent="-342900" fontAlgn="auto">
              <a:spcBef>
                <a:spcPct val="20000"/>
              </a:spcBef>
              <a:spcAft>
                <a:spcPts val="0"/>
              </a:spcAft>
              <a:buFont typeface="+mj-lt"/>
              <a:buAutoNum type="arabicPeriod"/>
              <a:defRPr/>
            </a:pPr>
            <a:r>
              <a:rPr lang="en-NZ" sz="1600" dirty="0"/>
              <a:t>Able to take on more information to run away from “danger”</a:t>
            </a:r>
          </a:p>
          <a:p>
            <a:pPr marL="342900" indent="-342900" fontAlgn="auto">
              <a:spcBef>
                <a:spcPct val="20000"/>
              </a:spcBef>
              <a:spcAft>
                <a:spcPts val="0"/>
              </a:spcAft>
              <a:buFont typeface="+mj-lt"/>
              <a:buAutoNum type="arabicPeriod"/>
              <a:defRPr/>
            </a:pPr>
            <a:r>
              <a:rPr lang="en-NZ" sz="1600" dirty="0"/>
              <a:t>Digestion not important in a life or death situation. Experienced as queasiness/nausea</a:t>
            </a:r>
          </a:p>
          <a:p>
            <a:pPr marL="342900" indent="-342900" fontAlgn="auto">
              <a:spcBef>
                <a:spcPct val="20000"/>
              </a:spcBef>
              <a:spcAft>
                <a:spcPts val="0"/>
              </a:spcAft>
              <a:buFont typeface="+mj-lt"/>
              <a:buAutoNum type="arabicPeriod"/>
              <a:defRPr/>
            </a:pPr>
            <a:r>
              <a:rPr lang="en-NZ" sz="1600" dirty="0"/>
              <a:t>Get ready to “fight or flight”</a:t>
            </a:r>
          </a:p>
          <a:p>
            <a:pPr marL="342900" indent="-342900" fontAlgn="auto">
              <a:spcBef>
                <a:spcPct val="20000"/>
              </a:spcBef>
              <a:spcAft>
                <a:spcPts val="0"/>
              </a:spcAft>
              <a:buFont typeface="+mj-lt"/>
              <a:buAutoNum type="arabicPeriod"/>
              <a:defRPr/>
            </a:pPr>
            <a:r>
              <a:rPr lang="en-NZ" sz="1600" dirty="0"/>
              <a:t>Quick energy to run from danger</a:t>
            </a:r>
          </a:p>
          <a:p>
            <a:pPr marL="342900" indent="-342900" fontAlgn="auto">
              <a:spcBef>
                <a:spcPct val="20000"/>
              </a:spcBef>
              <a:spcAft>
                <a:spcPts val="0"/>
              </a:spcAft>
              <a:buFont typeface="+mj-lt"/>
              <a:buAutoNum type="arabicPeriod"/>
              <a:defRPr/>
            </a:pPr>
            <a:r>
              <a:rPr lang="en-NZ" sz="1600" dirty="0"/>
              <a:t>Saliva is part of digestive system. Experienced as dry mouth and sweaty palms</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grpId="0" nodeType="clickEffect">
                                  <p:stCondLst>
                                    <p:cond delay="0"/>
                                  </p:stCondLst>
                                  <p:childTnLst>
                                    <p:animClr clrSpc="rgb" dir="cw">
                                      <p:cBhvr override="childStyle">
                                        <p:cTn id="6" dur="1000" fill="hold"/>
                                        <p:tgtEl>
                                          <p:spTgt spid="4">
                                            <p:txEl>
                                              <p:pRg st="0" end="0"/>
                                            </p:txEl>
                                          </p:spTgt>
                                        </p:tgtEl>
                                        <p:attrNameLst>
                                          <p:attrName>style.color</p:attrName>
                                        </p:attrNameLst>
                                      </p:cBhvr>
                                      <p:to>
                                        <a:schemeClr val="hlink"/>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mph" presetSubtype="2" fill="hold" grpId="0" nodeType="clickEffect">
                                  <p:stCondLst>
                                    <p:cond delay="0"/>
                                  </p:stCondLst>
                                  <p:childTnLst>
                                    <p:animClr clrSpc="rgb" dir="cw">
                                      <p:cBhvr override="childStyle">
                                        <p:cTn id="10" dur="1000" fill="hold"/>
                                        <p:tgtEl>
                                          <p:spTgt spid="4">
                                            <p:txEl>
                                              <p:pRg st="1" end="1"/>
                                            </p:txEl>
                                          </p:spTgt>
                                        </p:tgtEl>
                                        <p:attrNameLst>
                                          <p:attrName>style.color</p:attrName>
                                        </p:attrNameLst>
                                      </p:cBhvr>
                                      <p:to>
                                        <a:schemeClr val="hlink"/>
                                      </p:to>
                                    </p:animClr>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mph" presetSubtype="2" fill="hold" grpId="0" nodeType="clickEffect">
                                  <p:stCondLst>
                                    <p:cond delay="0"/>
                                  </p:stCondLst>
                                  <p:childTnLst>
                                    <p:animClr clrSpc="rgb" dir="cw">
                                      <p:cBhvr override="childStyle">
                                        <p:cTn id="14" dur="1000" fill="hold"/>
                                        <p:tgtEl>
                                          <p:spTgt spid="4">
                                            <p:txEl>
                                              <p:pRg st="2" end="2"/>
                                            </p:txEl>
                                          </p:spTgt>
                                        </p:tgtEl>
                                        <p:attrNameLst>
                                          <p:attrName>style.color</p:attrName>
                                        </p:attrNameLst>
                                      </p:cBhvr>
                                      <p:to>
                                        <a:schemeClr val="hlink"/>
                                      </p:to>
                                    </p:animClr>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mph" presetSubtype="2" fill="hold" grpId="0" nodeType="clickEffect">
                                  <p:stCondLst>
                                    <p:cond delay="0"/>
                                  </p:stCondLst>
                                  <p:childTnLst>
                                    <p:animClr clrSpc="rgb" dir="cw">
                                      <p:cBhvr override="childStyle">
                                        <p:cTn id="18" dur="1000" fill="hold"/>
                                        <p:tgtEl>
                                          <p:spTgt spid="4">
                                            <p:txEl>
                                              <p:pRg st="3" end="3"/>
                                            </p:txEl>
                                          </p:spTgt>
                                        </p:tgtEl>
                                        <p:attrNameLst>
                                          <p:attrName>style.color</p:attrName>
                                        </p:attrNameLst>
                                      </p:cBhvr>
                                      <p:to>
                                        <a:schemeClr val="hlink"/>
                                      </p:to>
                                    </p:animClr>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mph" presetSubtype="2" fill="hold" grpId="0" nodeType="clickEffect">
                                  <p:stCondLst>
                                    <p:cond delay="0"/>
                                  </p:stCondLst>
                                  <p:childTnLst>
                                    <p:animClr clrSpc="rgb" dir="cw">
                                      <p:cBhvr override="childStyle">
                                        <p:cTn id="22" dur="1000" fill="hold"/>
                                        <p:tgtEl>
                                          <p:spTgt spid="4">
                                            <p:txEl>
                                              <p:pRg st="4" end="4"/>
                                            </p:txEl>
                                          </p:spTgt>
                                        </p:tgtEl>
                                        <p:attrNameLst>
                                          <p:attrName>style.color</p:attrName>
                                        </p:attrNameLst>
                                      </p:cBhvr>
                                      <p:to>
                                        <a:schemeClr val="hlink"/>
                                      </p:to>
                                    </p:animClr>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mph" presetSubtype="2" fill="hold" grpId="0" nodeType="clickEffect">
                                  <p:stCondLst>
                                    <p:cond delay="0"/>
                                  </p:stCondLst>
                                  <p:childTnLst>
                                    <p:animClr clrSpc="rgb" dir="cw">
                                      <p:cBhvr override="childStyle">
                                        <p:cTn id="26" dur="1000" fill="hold"/>
                                        <p:tgtEl>
                                          <p:spTgt spid="4">
                                            <p:txEl>
                                              <p:pRg st="5" end="5"/>
                                            </p:txEl>
                                          </p:spTgt>
                                        </p:tgtEl>
                                        <p:attrNameLst>
                                          <p:attrName>style.color</p:attrName>
                                        </p:attrNameLst>
                                      </p:cBhvr>
                                      <p:to>
                                        <a:schemeClr val="hlink"/>
                                      </p:to>
                                    </p:animClr>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mph" presetSubtype="2" fill="hold" grpId="0" nodeType="clickEffect">
                                  <p:stCondLst>
                                    <p:cond delay="0"/>
                                  </p:stCondLst>
                                  <p:childTnLst>
                                    <p:animClr clrSpc="rgb" dir="cw">
                                      <p:cBhvr override="childStyle">
                                        <p:cTn id="30" dur="1000" fill="hold"/>
                                        <p:tgtEl>
                                          <p:spTgt spid="4">
                                            <p:txEl>
                                              <p:pRg st="6" end="6"/>
                                            </p:txEl>
                                          </p:spTgt>
                                        </p:tgtEl>
                                        <p:attrNameLst>
                                          <p:attrName>style.color</p:attrName>
                                        </p:attrNameLst>
                                      </p:cBhvr>
                                      <p:to>
                                        <a:schemeClr val="hlink"/>
                                      </p:to>
                                    </p:animClr>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mph" presetSubtype="2" fill="hold" grpId="0" nodeType="clickEffect">
                                  <p:stCondLst>
                                    <p:cond delay="0"/>
                                  </p:stCondLst>
                                  <p:childTnLst>
                                    <p:animClr clrSpc="rgb" dir="cw">
                                      <p:cBhvr override="childStyle">
                                        <p:cTn id="34" dur="1000" fill="hold"/>
                                        <p:tgtEl>
                                          <p:spTgt spid="4">
                                            <p:txEl>
                                              <p:pRg st="7" end="7"/>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a:latin typeface="News Gothic MT" charset="0"/>
              </a:rPr>
              <a:t>Competition as a “danger”</a:t>
            </a:r>
          </a:p>
        </p:txBody>
      </p:sp>
      <p:sp>
        <p:nvSpPr>
          <p:cNvPr id="36866" name="Content Placeholder 2"/>
          <p:cNvSpPr>
            <a:spLocks noGrp="1"/>
          </p:cNvSpPr>
          <p:nvPr>
            <p:ph idx="1"/>
          </p:nvPr>
        </p:nvSpPr>
        <p:spPr/>
        <p:txBody>
          <a:bodyPr/>
          <a:lstStyle/>
          <a:p>
            <a:pPr marL="0" indent="0" algn="ctr">
              <a:buFont typeface="Wingdings 2" charset="0"/>
              <a:buNone/>
            </a:pPr>
            <a:r>
              <a:rPr lang="en-NZ" b="1">
                <a:solidFill>
                  <a:schemeClr val="tx1"/>
                </a:solidFill>
                <a:latin typeface="News Gothic MT" charset="0"/>
              </a:rPr>
              <a:t>Competitions produce stress because they are a demanding situation and in order to succeed we must meet those demands</a:t>
            </a:r>
          </a:p>
        </p:txBody>
      </p:sp>
      <p:pic>
        <p:nvPicPr>
          <p:cNvPr id="36867" name="Picture 4" descr="stress mete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8863" y="3178175"/>
            <a:ext cx="5449887" cy="317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68" name="Picture 5" descr="danger sign.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92175" y="3319463"/>
            <a:ext cx="3044825"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le 1"/>
          <p:cNvSpPr>
            <a:spLocks noGrp="1"/>
          </p:cNvSpPr>
          <p:nvPr>
            <p:ph type="title"/>
          </p:nvPr>
        </p:nvSpPr>
        <p:spPr/>
        <p:txBody>
          <a:bodyPr/>
          <a:lstStyle/>
          <a:p>
            <a:r>
              <a:rPr lang="en-NZ">
                <a:latin typeface="News Gothic MT" charset="0"/>
              </a:rPr>
              <a:t>Macarena Carrascosa</a:t>
            </a:r>
            <a:endParaRPr lang="en-US">
              <a:latin typeface="News Gothic MT" charset="0"/>
            </a:endParaRPr>
          </a:p>
        </p:txBody>
      </p:sp>
      <p:sp>
        <p:nvSpPr>
          <p:cNvPr id="3074" name="Content Placeholder 2"/>
          <p:cNvSpPr>
            <a:spLocks noGrp="1"/>
          </p:cNvSpPr>
          <p:nvPr>
            <p:ph idx="1"/>
          </p:nvPr>
        </p:nvSpPr>
        <p:spPr>
          <a:xfrm>
            <a:off x="595313" y="1931988"/>
            <a:ext cx="8712200" cy="4343400"/>
          </a:xfrm>
        </p:spPr>
        <p:txBody>
          <a:bodyPr/>
          <a:lstStyle/>
          <a:p>
            <a:r>
              <a:rPr lang="en-NZ" dirty="0">
                <a:latin typeface="News Gothic MT" charset="0"/>
              </a:rPr>
              <a:t>Bachelor of Science:</a:t>
            </a:r>
            <a:br>
              <a:rPr lang="en-NZ" dirty="0">
                <a:latin typeface="News Gothic MT" charset="0"/>
              </a:rPr>
            </a:br>
            <a:r>
              <a:rPr lang="en-NZ" dirty="0">
                <a:latin typeface="News Gothic MT" charset="0"/>
              </a:rPr>
              <a:t>Majors Psychology and Sport and Exercise</a:t>
            </a:r>
          </a:p>
          <a:p>
            <a:r>
              <a:rPr lang="en-NZ" dirty="0">
                <a:latin typeface="News Gothic MT" charset="0"/>
              </a:rPr>
              <a:t>11 time national champion, 3 time Oceania champion</a:t>
            </a:r>
          </a:p>
          <a:p>
            <a:r>
              <a:rPr lang="en-NZ" dirty="0">
                <a:latin typeface="News Gothic MT" charset="0"/>
              </a:rPr>
              <a:t>Worlds 2011-2013</a:t>
            </a:r>
          </a:p>
          <a:p>
            <a:r>
              <a:rPr lang="en-NZ" dirty="0">
                <a:latin typeface="News Gothic MT" charset="0"/>
              </a:rPr>
              <a:t>Oscar Winner 2009 and 2011</a:t>
            </a:r>
          </a:p>
          <a:p>
            <a:r>
              <a:rPr lang="en-NZ" dirty="0">
                <a:latin typeface="News Gothic MT" charset="0"/>
              </a:rPr>
              <a:t>Nike Run Club pacer</a:t>
            </a:r>
          </a:p>
          <a:p>
            <a:r>
              <a:rPr lang="en-NZ" dirty="0">
                <a:latin typeface="News Gothic MT" charset="0"/>
              </a:rPr>
              <a:t>Science based approach to coaching</a:t>
            </a:r>
          </a:p>
        </p:txBody>
      </p:sp>
    </p:spTree>
  </p:cSld>
  <p:clrMapOvr>
    <a:masterClrMapping/>
  </p:clrMapOvr>
  <p:transition spd="slow">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Next...</a:t>
            </a:r>
          </a:p>
        </p:txBody>
      </p:sp>
      <p:sp>
        <p:nvSpPr>
          <p:cNvPr id="3" name="Content Placeholder 2"/>
          <p:cNvSpPr>
            <a:spLocks noGrp="1"/>
          </p:cNvSpPr>
          <p:nvPr>
            <p:ph idx="1"/>
          </p:nvPr>
        </p:nvSpPr>
        <p:spPr/>
        <p:txBody>
          <a:bodyPr/>
          <a:lstStyle/>
          <a:p>
            <a:r>
              <a:rPr lang="en-NZ" dirty="0"/>
              <a:t>Arousal awareness and regulation</a:t>
            </a:r>
          </a:p>
        </p:txBody>
      </p:sp>
    </p:spTree>
  </p:cSld>
  <p:clrMapOvr>
    <a:masterClrMapping/>
  </p:clrMapOvr>
  <p:transition spd="slow">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Content Placeholder 3" descr="YerkesDodsonLawGraph.pn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168400" y="414338"/>
            <a:ext cx="7004050" cy="5535612"/>
          </a:xfrm>
        </p:spPr>
      </p:pic>
    </p:spTree>
  </p:cSld>
  <p:clrMapOvr>
    <a:masterClrMapping/>
  </p:clrMapOvr>
  <p:transition spd="slow">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Content Placeholder 3" descr="Perf-Arousal_21.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352425" y="166688"/>
            <a:ext cx="8967788" cy="6473825"/>
          </a:xfrm>
        </p:spPr>
      </p:pic>
    </p:spTree>
  </p:cSld>
  <p:clrMapOvr>
    <a:masterClrMapping/>
  </p:clrMapOvr>
  <p:transition spd="slow">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595313" y="460375"/>
            <a:ext cx="8712200" cy="793750"/>
          </a:xfrm>
        </p:spPr>
        <p:txBody>
          <a:bodyPr/>
          <a:lstStyle/>
          <a:p>
            <a:r>
              <a:rPr lang="en-US">
                <a:latin typeface="News Gothic MT" charset="0"/>
              </a:rPr>
              <a:t>Optimal Arousal Level</a:t>
            </a:r>
          </a:p>
        </p:txBody>
      </p:sp>
      <p:sp>
        <p:nvSpPr>
          <p:cNvPr id="3" name="Content Placeholder 2"/>
          <p:cNvSpPr>
            <a:spLocks noGrp="1"/>
          </p:cNvSpPr>
          <p:nvPr>
            <p:ph idx="1"/>
          </p:nvPr>
        </p:nvSpPr>
        <p:spPr/>
        <p:txBody>
          <a:bodyPr rtlCol="0">
            <a:normAutofit lnSpcReduction="10000"/>
          </a:bodyPr>
          <a:lstStyle/>
          <a:p>
            <a:pPr marL="749300" indent="-457200" fontAlgn="auto">
              <a:spcBef>
                <a:spcPts val="2200"/>
              </a:spcBef>
              <a:spcAft>
                <a:spcPts val="0"/>
              </a:spcAft>
              <a:buClr>
                <a:schemeClr val="accent1">
                  <a:lumMod val="60000"/>
                  <a:lumOff val="40000"/>
                </a:schemeClr>
              </a:buClr>
              <a:buFont typeface="+mj-lt"/>
              <a:buAutoNum type="arabicPeriod"/>
              <a:defRPr/>
            </a:pPr>
            <a:r>
              <a:rPr lang="en-US" sz="2000" dirty="0">
                <a:solidFill>
                  <a:schemeClr val="tx1">
                    <a:lumMod val="65000"/>
                    <a:lumOff val="35000"/>
                  </a:schemeClr>
                </a:solidFill>
                <a:ea typeface="+mn-ea"/>
                <a:cs typeface="+mn-cs"/>
              </a:rPr>
              <a:t>Think back to one of your great performances. Take a few minutes to re create the whole performance</a:t>
            </a:r>
          </a:p>
          <a:p>
            <a:pPr marL="749300" indent="-457200" fontAlgn="auto">
              <a:spcBef>
                <a:spcPts val="2200"/>
              </a:spcBef>
              <a:spcAft>
                <a:spcPts val="0"/>
              </a:spcAft>
              <a:buClr>
                <a:schemeClr val="accent1">
                  <a:lumMod val="60000"/>
                  <a:lumOff val="40000"/>
                </a:schemeClr>
              </a:buClr>
              <a:buFont typeface="+mj-lt"/>
              <a:buAutoNum type="arabicPeriod"/>
              <a:defRPr/>
            </a:pPr>
            <a:r>
              <a:rPr lang="en-US" sz="2000" dirty="0">
                <a:solidFill>
                  <a:schemeClr val="tx1">
                    <a:lumMod val="65000"/>
                    <a:lumOff val="35000"/>
                  </a:schemeClr>
                </a:solidFill>
                <a:ea typeface="+mn-ea"/>
                <a:cs typeface="+mn-cs"/>
              </a:rPr>
              <a:t>Focus on how relaxed, excited, </a:t>
            </a:r>
            <a:r>
              <a:rPr lang="en-US" sz="2000" dirty="0" err="1">
                <a:solidFill>
                  <a:schemeClr val="tx1">
                    <a:lumMod val="65000"/>
                    <a:lumOff val="35000"/>
                  </a:schemeClr>
                </a:solidFill>
                <a:ea typeface="+mn-ea"/>
                <a:cs typeface="+mn-cs"/>
              </a:rPr>
              <a:t>energised</a:t>
            </a:r>
            <a:r>
              <a:rPr lang="en-US" sz="2000" dirty="0">
                <a:solidFill>
                  <a:schemeClr val="tx1">
                    <a:lumMod val="65000"/>
                    <a:lumOff val="35000"/>
                  </a:schemeClr>
                </a:solidFill>
                <a:ea typeface="+mn-ea"/>
                <a:cs typeface="+mn-cs"/>
              </a:rPr>
              <a:t> or mellow you were.  What do you think your activation level was?  How did you feel physically?  How did you feel mentally?</a:t>
            </a:r>
          </a:p>
          <a:p>
            <a:pPr marL="749300" indent="-457200" fontAlgn="auto">
              <a:spcBef>
                <a:spcPts val="2200"/>
              </a:spcBef>
              <a:spcAft>
                <a:spcPts val="0"/>
              </a:spcAft>
              <a:buClr>
                <a:schemeClr val="accent1">
                  <a:lumMod val="60000"/>
                  <a:lumOff val="40000"/>
                </a:schemeClr>
              </a:buClr>
              <a:buFont typeface="+mj-lt"/>
              <a:buAutoNum type="arabicPeriod"/>
              <a:defRPr/>
            </a:pPr>
            <a:r>
              <a:rPr lang="en-US" sz="2000" dirty="0">
                <a:solidFill>
                  <a:schemeClr val="tx1">
                    <a:lumMod val="65000"/>
                    <a:lumOff val="35000"/>
                  </a:schemeClr>
                </a:solidFill>
                <a:ea typeface="+mn-ea"/>
                <a:cs typeface="+mn-cs"/>
              </a:rPr>
              <a:t>Now think back to your most recent poor performance.  What do you remember about that experience?  Were you </a:t>
            </a:r>
            <a:r>
              <a:rPr lang="en-US" sz="2000" dirty="0" err="1">
                <a:solidFill>
                  <a:schemeClr val="tx1">
                    <a:lumMod val="65000"/>
                    <a:lumOff val="35000"/>
                  </a:schemeClr>
                </a:solidFill>
                <a:ea typeface="+mn-ea"/>
                <a:cs typeface="+mn-cs"/>
              </a:rPr>
              <a:t>energised</a:t>
            </a:r>
            <a:r>
              <a:rPr lang="en-US" sz="2000" dirty="0">
                <a:solidFill>
                  <a:schemeClr val="tx1">
                    <a:lumMod val="65000"/>
                    <a:lumOff val="35000"/>
                  </a:schemeClr>
                </a:solidFill>
                <a:ea typeface="+mn-ea"/>
                <a:cs typeface="+mn-cs"/>
              </a:rPr>
              <a:t> to the point of being so hyper that you couldn’t stay focused?  Were you constantly getting distracted?  Or were you too relaxed, seemingly without the energy or strength to get through the event?  What was it like?  What did your body feel like?  What was going on in your mind? How were you talking to yourself pre and post competition?</a:t>
            </a:r>
          </a:p>
        </p:txBody>
      </p:sp>
    </p:spTree>
  </p:cSld>
  <p:clrMapOvr>
    <a:masterClrMapping/>
  </p:clrMapOvr>
  <p:transition spd="slow">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z="2400" b="1">
                <a:solidFill>
                  <a:srgbClr val="FF0000"/>
                </a:solidFill>
                <a:latin typeface="Calibri" charset="0"/>
                <a:cs typeface="Calibri" charset="0"/>
              </a:rPr>
              <a:t>TASK 1: </a:t>
            </a:r>
            <a:r>
              <a:rPr lang="en-US" sz="2400" b="1">
                <a:latin typeface="News Gothic MT" charset="0"/>
              </a:rPr>
              <a:t>Think back to one of your </a:t>
            </a:r>
            <a:r>
              <a:rPr lang="en-US" sz="2400" b="1" i="1" u="sng">
                <a:latin typeface="News Gothic MT" charset="0"/>
              </a:rPr>
              <a:t>great</a:t>
            </a:r>
            <a:r>
              <a:rPr lang="en-US" sz="2400" b="1">
                <a:latin typeface="News Gothic MT" charset="0"/>
              </a:rPr>
              <a:t> performances</a:t>
            </a:r>
            <a:br>
              <a:rPr lang="en-US" sz="2400" b="1">
                <a:latin typeface="News Gothic MT" charset="0"/>
              </a:rPr>
            </a:br>
            <a:r>
              <a:rPr lang="en-US" sz="2400" b="1">
                <a:latin typeface="News Gothic MT" charset="0"/>
              </a:rPr>
              <a:t>and write your answers</a:t>
            </a:r>
            <a:endParaRPr lang="en-US" sz="2400">
              <a:latin typeface="News Gothic MT" charset="0"/>
            </a:endParaRPr>
          </a:p>
        </p:txBody>
      </p:sp>
      <p:sp>
        <p:nvSpPr>
          <p:cNvPr id="3" name="Content Placeholder 2"/>
          <p:cNvSpPr>
            <a:spLocks noGrp="1"/>
          </p:cNvSpPr>
          <p:nvPr>
            <p:ph idx="1"/>
          </p:nvPr>
        </p:nvSpPr>
        <p:spPr/>
        <p:txBody>
          <a:bodyPr rtlCol="0">
            <a:normAutofit lnSpcReduction="10000"/>
          </a:bodyPr>
          <a:lstStyle/>
          <a:p>
            <a:pPr fontAlgn="auto">
              <a:spcBef>
                <a:spcPts val="800"/>
              </a:spcBef>
              <a:spcAft>
                <a:spcPts val="0"/>
              </a:spcAft>
              <a:buClr>
                <a:schemeClr val="accent1">
                  <a:lumMod val="60000"/>
                  <a:lumOff val="40000"/>
                </a:schemeClr>
              </a:buClr>
              <a:buSzPct val="99000"/>
              <a:buFontTx/>
              <a:buAutoNum type="arabicPeriod"/>
              <a:defRPr/>
            </a:pPr>
            <a:r>
              <a:rPr lang="en-US" sz="2000" dirty="0">
                <a:solidFill>
                  <a:schemeClr val="tx1">
                    <a:lumMod val="65000"/>
                    <a:lumOff val="35000"/>
                  </a:schemeClr>
                </a:solidFill>
                <a:ea typeface="+mn-ea"/>
                <a:cs typeface="+mn-cs"/>
              </a:rPr>
              <a:t>On a scale of 1 – 10, rank your activation level before you skated and while you skated.  (1 being extremely relaxed and 10 being super </a:t>
            </a:r>
            <a:r>
              <a:rPr lang="en-US" sz="2000" dirty="0" err="1">
                <a:solidFill>
                  <a:schemeClr val="tx1">
                    <a:lumMod val="65000"/>
                    <a:lumOff val="35000"/>
                  </a:schemeClr>
                </a:solidFill>
                <a:ea typeface="+mn-ea"/>
                <a:cs typeface="+mn-cs"/>
              </a:rPr>
              <a:t>energised</a:t>
            </a:r>
            <a:r>
              <a:rPr lang="en-US" sz="2000" dirty="0">
                <a:solidFill>
                  <a:schemeClr val="tx1">
                    <a:lumMod val="65000"/>
                    <a:lumOff val="35000"/>
                  </a:schemeClr>
                </a:solidFill>
                <a:ea typeface="+mn-ea"/>
                <a:cs typeface="+mn-cs"/>
              </a:rPr>
              <a:t>).</a:t>
            </a:r>
          </a:p>
          <a:p>
            <a:pPr fontAlgn="auto">
              <a:spcBef>
                <a:spcPts val="800"/>
              </a:spcBef>
              <a:spcAft>
                <a:spcPts val="0"/>
              </a:spcAft>
              <a:buClr>
                <a:schemeClr val="accent1">
                  <a:lumMod val="60000"/>
                  <a:lumOff val="40000"/>
                </a:schemeClr>
              </a:buClr>
              <a:buSzPct val="99000"/>
              <a:buFontTx/>
              <a:buAutoNum type="arabicPeriod"/>
              <a:defRPr/>
            </a:pPr>
            <a:r>
              <a:rPr lang="en-US" sz="2000" dirty="0">
                <a:solidFill>
                  <a:schemeClr val="tx1">
                    <a:lumMod val="65000"/>
                    <a:lumOff val="35000"/>
                  </a:schemeClr>
                </a:solidFill>
                <a:ea typeface="+mn-ea"/>
                <a:cs typeface="+mn-cs"/>
              </a:rPr>
              <a:t>What did your body feel like?</a:t>
            </a:r>
          </a:p>
          <a:p>
            <a:pPr fontAlgn="auto">
              <a:spcBef>
                <a:spcPts val="800"/>
              </a:spcBef>
              <a:spcAft>
                <a:spcPts val="0"/>
              </a:spcAft>
              <a:buClr>
                <a:schemeClr val="accent1">
                  <a:lumMod val="60000"/>
                  <a:lumOff val="40000"/>
                </a:schemeClr>
              </a:buClr>
              <a:buSzPct val="99000"/>
              <a:buFontTx/>
              <a:buAutoNum type="arabicPeriod"/>
              <a:defRPr/>
            </a:pPr>
            <a:r>
              <a:rPr lang="en-US" sz="2000" dirty="0">
                <a:solidFill>
                  <a:schemeClr val="tx1">
                    <a:lumMod val="65000"/>
                    <a:lumOff val="35000"/>
                  </a:schemeClr>
                </a:solidFill>
                <a:ea typeface="+mn-ea"/>
                <a:cs typeface="+mn-cs"/>
              </a:rPr>
              <a:t>Did you feel like you had control of your body?</a:t>
            </a:r>
          </a:p>
          <a:p>
            <a:pPr fontAlgn="auto">
              <a:spcBef>
                <a:spcPts val="800"/>
              </a:spcBef>
              <a:spcAft>
                <a:spcPts val="0"/>
              </a:spcAft>
              <a:buClr>
                <a:schemeClr val="accent1">
                  <a:lumMod val="60000"/>
                  <a:lumOff val="40000"/>
                </a:schemeClr>
              </a:buClr>
              <a:buSzPct val="99000"/>
              <a:buFontTx/>
              <a:buAutoNum type="arabicPeriod"/>
              <a:defRPr/>
            </a:pPr>
            <a:r>
              <a:rPr lang="en-US" sz="2000" dirty="0">
                <a:solidFill>
                  <a:schemeClr val="tx1">
                    <a:lumMod val="65000"/>
                    <a:lumOff val="35000"/>
                  </a:schemeClr>
                </a:solidFill>
                <a:ea typeface="+mn-ea"/>
                <a:cs typeface="+mn-cs"/>
              </a:rPr>
              <a:t>What was going on in your mind?  What thoughts did you have while skating?</a:t>
            </a:r>
          </a:p>
          <a:p>
            <a:pPr fontAlgn="auto">
              <a:spcBef>
                <a:spcPts val="800"/>
              </a:spcBef>
              <a:spcAft>
                <a:spcPts val="0"/>
              </a:spcAft>
              <a:buClr>
                <a:schemeClr val="accent1">
                  <a:lumMod val="60000"/>
                  <a:lumOff val="40000"/>
                </a:schemeClr>
              </a:buClr>
              <a:buSzPct val="99000"/>
              <a:buFontTx/>
              <a:buAutoNum type="arabicPeriod"/>
              <a:defRPr/>
            </a:pPr>
            <a:r>
              <a:rPr lang="en-US" sz="2000" dirty="0">
                <a:solidFill>
                  <a:schemeClr val="tx1">
                    <a:lumMod val="65000"/>
                    <a:lumOff val="35000"/>
                  </a:schemeClr>
                </a:solidFill>
                <a:ea typeface="+mn-ea"/>
                <a:cs typeface="+mn-cs"/>
              </a:rPr>
              <a:t>Could you control your focus?  Where was your focus directed while you were skating?</a:t>
            </a:r>
          </a:p>
          <a:p>
            <a:pPr fontAlgn="auto">
              <a:spcBef>
                <a:spcPts val="800"/>
              </a:spcBef>
              <a:spcAft>
                <a:spcPts val="0"/>
              </a:spcAft>
              <a:buClr>
                <a:schemeClr val="accent1">
                  <a:lumMod val="60000"/>
                  <a:lumOff val="40000"/>
                </a:schemeClr>
              </a:buClr>
              <a:buSzPct val="99000"/>
              <a:buFontTx/>
              <a:buAutoNum type="arabicPeriod"/>
              <a:defRPr/>
            </a:pPr>
            <a:r>
              <a:rPr lang="en-US" sz="2000" dirty="0">
                <a:solidFill>
                  <a:schemeClr val="tx1">
                    <a:lumMod val="65000"/>
                    <a:lumOff val="35000"/>
                  </a:schemeClr>
                </a:solidFill>
                <a:ea typeface="+mn-ea"/>
                <a:cs typeface="+mn-cs"/>
              </a:rPr>
              <a:t>In what ways did you feel similar to how you feel during practice?</a:t>
            </a:r>
            <a:br>
              <a:rPr lang="en-US" sz="2000" dirty="0">
                <a:solidFill>
                  <a:schemeClr val="tx1">
                    <a:lumMod val="65000"/>
                    <a:lumOff val="35000"/>
                  </a:schemeClr>
                </a:solidFill>
                <a:ea typeface="+mn-ea"/>
                <a:cs typeface="+mn-cs"/>
              </a:rPr>
            </a:br>
            <a:r>
              <a:rPr lang="en-US" sz="2000" dirty="0">
                <a:solidFill>
                  <a:schemeClr val="tx1">
                    <a:lumMod val="65000"/>
                    <a:lumOff val="35000"/>
                  </a:schemeClr>
                </a:solidFill>
                <a:ea typeface="+mn-ea"/>
                <a:cs typeface="+mn-cs"/>
              </a:rPr>
              <a:t>In what ways did you feel different?</a:t>
            </a:r>
          </a:p>
          <a:p>
            <a:pPr fontAlgn="auto">
              <a:spcBef>
                <a:spcPts val="800"/>
              </a:spcBef>
              <a:spcAft>
                <a:spcPts val="0"/>
              </a:spcAft>
              <a:buClr>
                <a:schemeClr val="accent1">
                  <a:lumMod val="60000"/>
                  <a:lumOff val="40000"/>
                </a:schemeClr>
              </a:buClr>
              <a:buSzPct val="99000"/>
              <a:buFontTx/>
              <a:buAutoNum type="arabicPeriod"/>
              <a:defRPr/>
            </a:pPr>
            <a:r>
              <a:rPr lang="en-US" sz="2000" dirty="0">
                <a:solidFill>
                  <a:schemeClr val="tx1">
                    <a:lumMod val="65000"/>
                    <a:lumOff val="35000"/>
                  </a:schemeClr>
                </a:solidFill>
                <a:ea typeface="+mn-ea"/>
                <a:cs typeface="+mn-cs"/>
              </a:rPr>
              <a:t>What else do you remember about your activation level?</a:t>
            </a:r>
          </a:p>
        </p:txBody>
      </p:sp>
    </p:spTree>
  </p:cSld>
  <p:clrMapOvr>
    <a:masterClrMapping/>
  </p:clrMapOvr>
  <p:transition spd="slow">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sz="2400" b="1">
                <a:solidFill>
                  <a:srgbClr val="FF0000"/>
                </a:solidFill>
                <a:latin typeface="Calibri" charset="0"/>
                <a:cs typeface="Calibri" charset="0"/>
              </a:rPr>
              <a:t>TASK 2: </a:t>
            </a:r>
            <a:r>
              <a:rPr lang="en-US" sz="2400" b="1">
                <a:latin typeface="News Gothic MT" charset="0"/>
              </a:rPr>
              <a:t>Think back to one of your </a:t>
            </a:r>
            <a:r>
              <a:rPr lang="en-US" sz="2400" b="1" i="1" u="sng">
                <a:latin typeface="News Gothic MT" charset="0"/>
              </a:rPr>
              <a:t>poorer</a:t>
            </a:r>
            <a:r>
              <a:rPr lang="en-US" sz="2400" b="1">
                <a:latin typeface="News Gothic MT" charset="0"/>
              </a:rPr>
              <a:t> performances</a:t>
            </a:r>
            <a:br>
              <a:rPr lang="en-US" sz="2400" b="1">
                <a:latin typeface="News Gothic MT" charset="0"/>
              </a:rPr>
            </a:br>
            <a:r>
              <a:rPr lang="en-US" sz="2400" b="1">
                <a:latin typeface="News Gothic MT" charset="0"/>
              </a:rPr>
              <a:t>and write your answers</a:t>
            </a:r>
            <a:endParaRPr lang="en-US" sz="2400">
              <a:latin typeface="News Gothic MT" charset="0"/>
            </a:endParaRPr>
          </a:p>
        </p:txBody>
      </p:sp>
      <p:sp>
        <p:nvSpPr>
          <p:cNvPr id="3" name="Content Placeholder 2"/>
          <p:cNvSpPr>
            <a:spLocks noGrp="1"/>
          </p:cNvSpPr>
          <p:nvPr>
            <p:ph idx="1"/>
          </p:nvPr>
        </p:nvSpPr>
        <p:spPr/>
        <p:txBody>
          <a:bodyPr rtlCol="0">
            <a:normAutofit lnSpcReduction="10000"/>
          </a:bodyPr>
          <a:lstStyle/>
          <a:p>
            <a:pPr fontAlgn="auto">
              <a:spcBef>
                <a:spcPts val="800"/>
              </a:spcBef>
              <a:spcAft>
                <a:spcPts val="0"/>
              </a:spcAft>
              <a:buClr>
                <a:schemeClr val="accent1">
                  <a:lumMod val="60000"/>
                  <a:lumOff val="40000"/>
                </a:schemeClr>
              </a:buClr>
              <a:buSzPct val="99000"/>
              <a:buFontTx/>
              <a:buAutoNum type="arabicPeriod"/>
              <a:defRPr/>
            </a:pPr>
            <a:r>
              <a:rPr lang="en-US" sz="2000" dirty="0">
                <a:solidFill>
                  <a:schemeClr val="tx1">
                    <a:lumMod val="65000"/>
                    <a:lumOff val="35000"/>
                  </a:schemeClr>
                </a:solidFill>
                <a:ea typeface="+mn-ea"/>
                <a:cs typeface="+mn-cs"/>
              </a:rPr>
              <a:t>On a scale of 1 – 10, rank your activation level before you skated and while you skated.  (1 being extremely relaxed and 10 being super </a:t>
            </a:r>
            <a:r>
              <a:rPr lang="en-US" sz="2000" dirty="0" err="1">
                <a:solidFill>
                  <a:schemeClr val="tx1">
                    <a:lumMod val="65000"/>
                    <a:lumOff val="35000"/>
                  </a:schemeClr>
                </a:solidFill>
                <a:ea typeface="+mn-ea"/>
                <a:cs typeface="+mn-cs"/>
              </a:rPr>
              <a:t>energised</a:t>
            </a:r>
            <a:r>
              <a:rPr lang="en-US" sz="2000" dirty="0">
                <a:solidFill>
                  <a:schemeClr val="tx1">
                    <a:lumMod val="65000"/>
                    <a:lumOff val="35000"/>
                  </a:schemeClr>
                </a:solidFill>
                <a:ea typeface="+mn-ea"/>
                <a:cs typeface="+mn-cs"/>
              </a:rPr>
              <a:t>).</a:t>
            </a:r>
          </a:p>
          <a:p>
            <a:pPr fontAlgn="auto">
              <a:spcBef>
                <a:spcPts val="800"/>
              </a:spcBef>
              <a:spcAft>
                <a:spcPts val="0"/>
              </a:spcAft>
              <a:buClr>
                <a:schemeClr val="accent1">
                  <a:lumMod val="60000"/>
                  <a:lumOff val="40000"/>
                </a:schemeClr>
              </a:buClr>
              <a:buSzPct val="99000"/>
              <a:buFontTx/>
              <a:buAutoNum type="arabicPeriod"/>
              <a:defRPr/>
            </a:pPr>
            <a:r>
              <a:rPr lang="en-US" sz="2000" dirty="0">
                <a:solidFill>
                  <a:schemeClr val="tx1">
                    <a:lumMod val="65000"/>
                    <a:lumOff val="35000"/>
                  </a:schemeClr>
                </a:solidFill>
                <a:ea typeface="+mn-ea"/>
                <a:cs typeface="+mn-cs"/>
              </a:rPr>
              <a:t>What did your body feel like?</a:t>
            </a:r>
          </a:p>
          <a:p>
            <a:pPr fontAlgn="auto">
              <a:spcBef>
                <a:spcPts val="800"/>
              </a:spcBef>
              <a:spcAft>
                <a:spcPts val="0"/>
              </a:spcAft>
              <a:buClr>
                <a:schemeClr val="accent1">
                  <a:lumMod val="60000"/>
                  <a:lumOff val="40000"/>
                </a:schemeClr>
              </a:buClr>
              <a:buSzPct val="99000"/>
              <a:buFontTx/>
              <a:buAutoNum type="arabicPeriod"/>
              <a:defRPr/>
            </a:pPr>
            <a:r>
              <a:rPr lang="en-US" sz="2000" dirty="0">
                <a:solidFill>
                  <a:schemeClr val="tx1">
                    <a:lumMod val="65000"/>
                    <a:lumOff val="35000"/>
                  </a:schemeClr>
                </a:solidFill>
                <a:ea typeface="+mn-ea"/>
                <a:cs typeface="+mn-cs"/>
              </a:rPr>
              <a:t>Did you feel like you had control of your body?</a:t>
            </a:r>
          </a:p>
          <a:p>
            <a:pPr fontAlgn="auto">
              <a:spcBef>
                <a:spcPts val="800"/>
              </a:spcBef>
              <a:spcAft>
                <a:spcPts val="0"/>
              </a:spcAft>
              <a:buClr>
                <a:schemeClr val="accent1">
                  <a:lumMod val="60000"/>
                  <a:lumOff val="40000"/>
                </a:schemeClr>
              </a:buClr>
              <a:buSzPct val="99000"/>
              <a:buFontTx/>
              <a:buAutoNum type="arabicPeriod"/>
              <a:defRPr/>
            </a:pPr>
            <a:r>
              <a:rPr lang="en-US" sz="2000" dirty="0">
                <a:solidFill>
                  <a:schemeClr val="tx1">
                    <a:lumMod val="65000"/>
                    <a:lumOff val="35000"/>
                  </a:schemeClr>
                </a:solidFill>
                <a:ea typeface="+mn-ea"/>
                <a:cs typeface="+mn-cs"/>
              </a:rPr>
              <a:t>What was going on in your mind?  What thoughts did you have while skating?</a:t>
            </a:r>
          </a:p>
          <a:p>
            <a:pPr fontAlgn="auto">
              <a:spcBef>
                <a:spcPts val="800"/>
              </a:spcBef>
              <a:spcAft>
                <a:spcPts val="0"/>
              </a:spcAft>
              <a:buClr>
                <a:schemeClr val="accent1">
                  <a:lumMod val="60000"/>
                  <a:lumOff val="40000"/>
                </a:schemeClr>
              </a:buClr>
              <a:buSzPct val="99000"/>
              <a:buFontTx/>
              <a:buAutoNum type="arabicPeriod"/>
              <a:defRPr/>
            </a:pPr>
            <a:r>
              <a:rPr lang="en-US" sz="2000" dirty="0">
                <a:solidFill>
                  <a:schemeClr val="tx1">
                    <a:lumMod val="65000"/>
                    <a:lumOff val="35000"/>
                  </a:schemeClr>
                </a:solidFill>
                <a:ea typeface="+mn-ea"/>
                <a:cs typeface="+mn-cs"/>
              </a:rPr>
              <a:t>Could you control your focus?  Where was your focus directed while you were skating?</a:t>
            </a:r>
          </a:p>
          <a:p>
            <a:pPr fontAlgn="auto">
              <a:spcBef>
                <a:spcPts val="800"/>
              </a:spcBef>
              <a:spcAft>
                <a:spcPts val="0"/>
              </a:spcAft>
              <a:buClr>
                <a:schemeClr val="accent1">
                  <a:lumMod val="60000"/>
                  <a:lumOff val="40000"/>
                </a:schemeClr>
              </a:buClr>
              <a:buSzPct val="99000"/>
              <a:buFontTx/>
              <a:buAutoNum type="arabicPeriod"/>
              <a:defRPr/>
            </a:pPr>
            <a:r>
              <a:rPr lang="en-US" sz="2000" dirty="0">
                <a:solidFill>
                  <a:schemeClr val="tx1">
                    <a:lumMod val="65000"/>
                    <a:lumOff val="35000"/>
                  </a:schemeClr>
                </a:solidFill>
                <a:ea typeface="+mn-ea"/>
                <a:cs typeface="+mn-cs"/>
              </a:rPr>
              <a:t>In what ways did you feel similar to how you feel during practice?</a:t>
            </a:r>
            <a:br>
              <a:rPr lang="en-US" sz="2000" dirty="0">
                <a:solidFill>
                  <a:schemeClr val="tx1">
                    <a:lumMod val="65000"/>
                    <a:lumOff val="35000"/>
                  </a:schemeClr>
                </a:solidFill>
                <a:ea typeface="+mn-ea"/>
                <a:cs typeface="+mn-cs"/>
              </a:rPr>
            </a:br>
            <a:r>
              <a:rPr lang="en-US" sz="2000" dirty="0">
                <a:solidFill>
                  <a:schemeClr val="tx1">
                    <a:lumMod val="65000"/>
                    <a:lumOff val="35000"/>
                  </a:schemeClr>
                </a:solidFill>
                <a:ea typeface="+mn-ea"/>
                <a:cs typeface="+mn-cs"/>
              </a:rPr>
              <a:t>In what ways did you feel different?</a:t>
            </a:r>
          </a:p>
          <a:p>
            <a:pPr fontAlgn="auto">
              <a:spcBef>
                <a:spcPts val="800"/>
              </a:spcBef>
              <a:spcAft>
                <a:spcPts val="0"/>
              </a:spcAft>
              <a:buClr>
                <a:schemeClr val="accent1">
                  <a:lumMod val="60000"/>
                  <a:lumOff val="40000"/>
                </a:schemeClr>
              </a:buClr>
              <a:buSzPct val="99000"/>
              <a:buFontTx/>
              <a:buAutoNum type="arabicPeriod"/>
              <a:defRPr/>
            </a:pPr>
            <a:r>
              <a:rPr lang="en-US" sz="2000" dirty="0">
                <a:solidFill>
                  <a:schemeClr val="tx1">
                    <a:lumMod val="65000"/>
                    <a:lumOff val="35000"/>
                  </a:schemeClr>
                </a:solidFill>
                <a:ea typeface="+mn-ea"/>
                <a:cs typeface="+mn-cs"/>
              </a:rPr>
              <a:t>What else do you remember about your activation level?</a:t>
            </a:r>
          </a:p>
        </p:txBody>
      </p:sp>
    </p:spTree>
  </p:cSld>
  <p:clrMapOvr>
    <a:masterClrMapping/>
  </p:clrMapOvr>
  <p:transition spd="slow">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595313" y="107950"/>
            <a:ext cx="8712200" cy="6002338"/>
          </a:xfrm>
        </p:spPr>
        <p:txBody>
          <a:bodyPr anchor="ctr"/>
          <a:lstStyle/>
          <a:p>
            <a:r>
              <a:rPr lang="en-US" sz="2400" b="1">
                <a:solidFill>
                  <a:srgbClr val="FF0000"/>
                </a:solidFill>
                <a:latin typeface="Calibri" charset="0"/>
                <a:cs typeface="Calibri" charset="0"/>
              </a:rPr>
              <a:t>TASK 3: </a:t>
            </a:r>
            <a:r>
              <a:rPr lang="en-US" sz="2400" b="1">
                <a:latin typeface="News Gothic MT" charset="0"/>
              </a:rPr>
              <a:t>You may want to repeat the questions for the best and worst practices, depending on where you are having trouble with your athlete</a:t>
            </a:r>
            <a:br>
              <a:rPr lang="en-US" sz="2400" b="1">
                <a:latin typeface="News Gothic MT" charset="0"/>
              </a:rPr>
            </a:br>
            <a:br>
              <a:rPr lang="en-US" sz="2400" b="1">
                <a:latin typeface="News Gothic MT" charset="0"/>
              </a:rPr>
            </a:br>
            <a:r>
              <a:rPr lang="en-US" sz="2400" b="1">
                <a:solidFill>
                  <a:srgbClr val="FF0000"/>
                </a:solidFill>
                <a:latin typeface="Calibri" charset="0"/>
                <a:cs typeface="Calibri" charset="0"/>
              </a:rPr>
              <a:t>TASK 4: </a:t>
            </a:r>
            <a:r>
              <a:rPr lang="en-US" sz="2400" b="1">
                <a:latin typeface="News Gothic MT" charset="0"/>
              </a:rPr>
              <a:t>Evaluate and compare the similarities and differences. Write this information down with the athlete. Use this information to increase their awareness of their optimal activation level. Talk about it with them.</a:t>
            </a:r>
            <a:br>
              <a:rPr lang="en-US" sz="2400" b="1">
                <a:latin typeface="News Gothic MT" charset="0"/>
              </a:rPr>
            </a:br>
            <a:br>
              <a:rPr lang="en-US" sz="2400" b="1">
                <a:latin typeface="News Gothic MT" charset="0"/>
              </a:rPr>
            </a:br>
            <a:r>
              <a:rPr lang="en-US" sz="2400" b="1">
                <a:solidFill>
                  <a:srgbClr val="FF0000"/>
                </a:solidFill>
                <a:latin typeface="Calibri" charset="0"/>
                <a:cs typeface="Calibri" charset="0"/>
              </a:rPr>
              <a:t>TASK 5: </a:t>
            </a:r>
            <a:r>
              <a:rPr lang="en-US" sz="2400" b="1">
                <a:latin typeface="News Gothic MT" charset="0"/>
              </a:rPr>
              <a:t>Once they have identified this, teach them the skills they’ll need to self regulate so they can have great practices or performances</a:t>
            </a:r>
            <a:endParaRPr lang="en-US" sz="2400">
              <a:latin typeface="News Gothic MT" charset="0"/>
            </a:endParaRPr>
          </a:p>
        </p:txBody>
      </p:sp>
    </p:spTree>
  </p:cSld>
  <p:clrMapOvr>
    <a:masterClrMapping/>
  </p:clrMapOvr>
  <p:transition spd="slow">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595313" y="4670425"/>
            <a:ext cx="8712200" cy="752475"/>
          </a:xfrm>
        </p:spPr>
        <p:txBody>
          <a:bodyPr/>
          <a:lstStyle/>
          <a:p>
            <a:r>
              <a:rPr lang="en-US">
                <a:latin typeface="News Gothic MT" charset="0"/>
              </a:rPr>
              <a:t>Relaxation Techniques</a:t>
            </a:r>
          </a:p>
        </p:txBody>
      </p:sp>
      <p:pic>
        <p:nvPicPr>
          <p:cNvPr id="44034" name="Picture 4" descr="Mental-Workout-3.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16138" y="601663"/>
            <a:ext cx="5654675" cy="3719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a:latin typeface="News Gothic MT" charset="0"/>
              </a:rPr>
              <a:t>Progressive relaxation</a:t>
            </a:r>
          </a:p>
        </p:txBody>
      </p:sp>
      <p:sp>
        <p:nvSpPr>
          <p:cNvPr id="3" name="Content Placeholder 2"/>
          <p:cNvSpPr>
            <a:spLocks noGrp="1"/>
          </p:cNvSpPr>
          <p:nvPr>
            <p:ph idx="1"/>
          </p:nvPr>
        </p:nvSpPr>
        <p:spPr>
          <a:xfrm>
            <a:off x="595313" y="2044700"/>
            <a:ext cx="8867775" cy="3898900"/>
          </a:xfrm>
        </p:spPr>
        <p:txBody>
          <a:bodyPr rtlCol="0">
            <a:normAutofit/>
          </a:bodyPr>
          <a:lstStyle/>
          <a:p>
            <a:pPr fontAlgn="auto">
              <a:spcAft>
                <a:spcPts val="0"/>
              </a:spcAft>
              <a:buClr>
                <a:schemeClr val="accent1">
                  <a:lumMod val="60000"/>
                  <a:lumOff val="40000"/>
                </a:schemeClr>
              </a:buClr>
              <a:buFont typeface="Wingdings 2" pitchFamily="18" charset="2"/>
              <a:buNone/>
              <a:defRPr/>
            </a:pPr>
            <a:r>
              <a:rPr lang="en-NZ" dirty="0">
                <a:solidFill>
                  <a:schemeClr val="tx1">
                    <a:lumMod val="65000"/>
                    <a:lumOff val="35000"/>
                  </a:schemeClr>
                </a:solidFill>
                <a:ea typeface="+mn-ea"/>
                <a:cs typeface="+mn-cs"/>
              </a:rPr>
              <a:t>Based on 3 principles: </a:t>
            </a:r>
          </a:p>
          <a:p>
            <a:pPr marL="514350" indent="-514350" fontAlgn="auto">
              <a:spcAft>
                <a:spcPts val="0"/>
              </a:spcAft>
              <a:buClr>
                <a:schemeClr val="accent1">
                  <a:lumMod val="60000"/>
                  <a:lumOff val="40000"/>
                </a:schemeClr>
              </a:buClr>
              <a:buFont typeface="+mj-lt"/>
              <a:buAutoNum type="arabicPeriod"/>
              <a:defRPr/>
            </a:pPr>
            <a:r>
              <a:rPr lang="en-NZ" dirty="0">
                <a:solidFill>
                  <a:schemeClr val="tx1">
                    <a:lumMod val="65000"/>
                    <a:lumOff val="35000"/>
                  </a:schemeClr>
                </a:solidFill>
                <a:ea typeface="+mn-ea"/>
                <a:cs typeface="+mn-cs"/>
              </a:rPr>
              <a:t>Used to learn the difference between relaxation and tension in the body</a:t>
            </a:r>
          </a:p>
          <a:p>
            <a:pPr marL="514350" indent="-514350" fontAlgn="auto">
              <a:spcAft>
                <a:spcPts val="0"/>
              </a:spcAft>
              <a:buClr>
                <a:schemeClr val="accent1">
                  <a:lumMod val="60000"/>
                  <a:lumOff val="40000"/>
                </a:schemeClr>
              </a:buClr>
              <a:buFont typeface="+mj-lt"/>
              <a:buAutoNum type="arabicPeriod"/>
              <a:defRPr/>
            </a:pPr>
            <a:r>
              <a:rPr lang="en-NZ" dirty="0">
                <a:solidFill>
                  <a:schemeClr val="tx1">
                    <a:lumMod val="65000"/>
                    <a:lumOff val="35000"/>
                  </a:schemeClr>
                </a:solidFill>
                <a:ea typeface="+mn-ea"/>
                <a:cs typeface="+mn-cs"/>
              </a:rPr>
              <a:t>Works by relaxing the muscles to relax the mind.</a:t>
            </a:r>
          </a:p>
          <a:p>
            <a:pPr marL="514350" indent="-514350" fontAlgn="auto">
              <a:spcAft>
                <a:spcPts val="0"/>
              </a:spcAft>
              <a:buClr>
                <a:schemeClr val="accent1">
                  <a:lumMod val="60000"/>
                  <a:lumOff val="40000"/>
                </a:schemeClr>
              </a:buClr>
              <a:buFont typeface="+mj-lt"/>
              <a:buAutoNum type="arabicPeriod"/>
              <a:defRPr/>
            </a:pPr>
            <a:r>
              <a:rPr lang="en-NZ" dirty="0">
                <a:solidFill>
                  <a:schemeClr val="tx1">
                    <a:lumMod val="65000"/>
                    <a:lumOff val="35000"/>
                  </a:schemeClr>
                </a:solidFill>
                <a:ea typeface="+mn-ea"/>
                <a:cs typeface="+mn-cs"/>
              </a:rPr>
              <a:t>Based on tension/relax cycles of selected muscles</a:t>
            </a:r>
          </a:p>
          <a:p>
            <a:pPr fontAlgn="auto">
              <a:spcAft>
                <a:spcPts val="0"/>
              </a:spcAft>
              <a:buClr>
                <a:schemeClr val="accent1">
                  <a:lumMod val="60000"/>
                  <a:lumOff val="40000"/>
                </a:schemeClr>
              </a:buClr>
              <a:buFont typeface="Wingdings 2" pitchFamily="18" charset="2"/>
              <a:buNone/>
              <a:defRPr/>
            </a:pPr>
            <a:r>
              <a:rPr lang="en-NZ" dirty="0">
                <a:solidFill>
                  <a:schemeClr val="tx1">
                    <a:lumMod val="65000"/>
                    <a:lumOff val="35000"/>
                  </a:schemeClr>
                </a:solidFill>
                <a:ea typeface="+mn-ea"/>
                <a:cs typeface="+mn-cs"/>
              </a:rPr>
              <a:t>Once technique is learnt, takes less time to get same effect</a:t>
            </a:r>
          </a:p>
        </p:txBody>
      </p:sp>
    </p:spTree>
  </p:cSld>
  <p:clrMapOvr>
    <a:masterClrMapping/>
  </p:clrMapOvr>
  <p:transition spd="slow">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a:latin typeface="News Gothic MT" charset="0"/>
              </a:rPr>
              <a:t>Breath control</a:t>
            </a:r>
          </a:p>
        </p:txBody>
      </p:sp>
      <p:sp>
        <p:nvSpPr>
          <p:cNvPr id="46082" name="Content Placeholder 2"/>
          <p:cNvSpPr>
            <a:spLocks noGrp="1"/>
          </p:cNvSpPr>
          <p:nvPr>
            <p:ph idx="1"/>
          </p:nvPr>
        </p:nvSpPr>
        <p:spPr>
          <a:xfrm>
            <a:off x="595313" y="1914525"/>
            <a:ext cx="8712200" cy="4343400"/>
          </a:xfrm>
        </p:spPr>
        <p:txBody>
          <a:bodyPr/>
          <a:lstStyle/>
          <a:p>
            <a:r>
              <a:rPr lang="en-NZ" dirty="0">
                <a:latin typeface="News Gothic MT" charset="0"/>
              </a:rPr>
              <a:t>4 sec to inhale, 8 to exhale</a:t>
            </a:r>
          </a:p>
          <a:p>
            <a:r>
              <a:rPr lang="en-NZ" dirty="0">
                <a:latin typeface="News Gothic MT" charset="0"/>
              </a:rPr>
              <a:t>Gives you something else to focus, relax the body to relax the mind</a:t>
            </a:r>
          </a:p>
          <a:p>
            <a:r>
              <a:rPr lang="en-NZ" dirty="0">
                <a:latin typeface="News Gothic MT" charset="0"/>
              </a:rPr>
              <a:t>Make sure they blow up their belly</a:t>
            </a:r>
          </a:p>
          <a:p>
            <a:r>
              <a:rPr lang="en-NZ" dirty="0">
                <a:latin typeface="News Gothic MT" charset="0"/>
              </a:rPr>
              <a:t>Good for stopping repetitive negative self talk</a:t>
            </a:r>
          </a:p>
          <a:p>
            <a:r>
              <a:rPr lang="en-NZ" dirty="0">
                <a:latin typeface="News Gothic MT" charset="0"/>
              </a:rPr>
              <a:t>By expanding the diaphragm you’re also triggering a physical relaxation</a:t>
            </a:r>
          </a:p>
        </p:txBody>
      </p:sp>
    </p:spTree>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Content Placeholder 3" descr="athlete-brain.png"/>
          <p:cNvPicPr>
            <a:picLocks noGrp="1" noChangeAspect="1"/>
          </p:cNvPicPr>
          <p:nvPr>
            <p:ph idx="1"/>
          </p:nvPr>
        </p:nvPicPr>
        <p:blipFill>
          <a:blip r:embed="rId3" cstate="print">
            <a:extLst>
              <a:ext uri="{28A0092B-C50C-407E-A947-70E740481C1C}">
                <a14:useLocalDpi xmlns:a14="http://schemas.microsoft.com/office/drawing/2010/main" val="0"/>
              </a:ext>
            </a:extLst>
          </a:blip>
          <a:srcRect l="-6409" r="-6409"/>
          <a:stretch>
            <a:fillRect/>
          </a:stretch>
        </p:blipFill>
        <p:spPr>
          <a:xfrm>
            <a:off x="369888" y="1135063"/>
            <a:ext cx="4700587" cy="4418012"/>
          </a:xfrm>
        </p:spPr>
      </p:pic>
      <p:sp>
        <p:nvSpPr>
          <p:cNvPr id="5" name="Rectangle 4"/>
          <p:cNvSpPr/>
          <p:nvPr/>
        </p:nvSpPr>
        <p:spPr>
          <a:xfrm>
            <a:off x="5070916" y="837408"/>
            <a:ext cx="4555540" cy="1785104"/>
          </a:xfrm>
          <a:prstGeom prst="rect">
            <a:avLst/>
          </a:prstGeom>
          <a:noFill/>
        </p:spPr>
        <p:txBody>
          <a:bodyPr>
            <a:spAutoFit/>
          </a:bodyPr>
          <a:lstStyle/>
          <a:p>
            <a:pPr algn="ctr" fontAlgn="auto">
              <a:spcBef>
                <a:spcPts val="0"/>
              </a:spcBef>
              <a:spcAft>
                <a:spcPts val="0"/>
              </a:spcAft>
              <a:defRPr/>
            </a:pPr>
            <a:r>
              <a:rPr lang="en-US" sz="55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libri"/>
                <a:ea typeface="+mn-ea"/>
                <a:cs typeface="Calibri"/>
              </a:rPr>
              <a:t>Psychological</a:t>
            </a:r>
            <a:br>
              <a:rPr lang="en-US" sz="55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libri"/>
                <a:ea typeface="+mn-ea"/>
                <a:cs typeface="Calibri"/>
              </a:rPr>
            </a:br>
            <a:r>
              <a:rPr lang="en-US" sz="55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libri"/>
                <a:ea typeface="+mn-ea"/>
                <a:cs typeface="Calibri"/>
              </a:rPr>
              <a:t>Skill Training</a:t>
            </a:r>
          </a:p>
        </p:txBody>
      </p:sp>
      <p:sp>
        <p:nvSpPr>
          <p:cNvPr id="5123" name="TextBox 5"/>
          <p:cNvSpPr txBox="1">
            <a:spLocks noChangeArrowheads="1"/>
          </p:cNvSpPr>
          <p:nvPr/>
        </p:nvSpPr>
        <p:spPr bwMode="auto">
          <a:xfrm>
            <a:off x="5151438" y="3119438"/>
            <a:ext cx="4557712" cy="2554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r>
              <a:rPr lang="en-NZ" sz="2000"/>
              <a:t>The systematic and consistent practice of mental or psychological skills for the purpose of enhancing performance.</a:t>
            </a:r>
            <a:br>
              <a:rPr lang="en-NZ" sz="2000"/>
            </a:br>
            <a:br>
              <a:rPr lang="en-NZ" sz="2000"/>
            </a:br>
            <a:r>
              <a:rPr lang="en-NZ" sz="2000"/>
              <a:t>Also enhances athlete enjoyment, and teaches them skills to use in everyday life.</a:t>
            </a:r>
            <a:endParaRPr lang="en-US" sz="2000"/>
          </a:p>
        </p:txBody>
      </p:sp>
    </p:spTree>
  </p:cSld>
  <p:clrMapOvr>
    <a:masterClrMapping/>
  </p:clrMapOvr>
  <p:transition spd="slow">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a:latin typeface="News Gothic MT" charset="0"/>
              </a:rPr>
              <a:t>Relaxation response</a:t>
            </a:r>
          </a:p>
        </p:txBody>
      </p:sp>
      <p:sp>
        <p:nvSpPr>
          <p:cNvPr id="47106" name="Content Placeholder 2"/>
          <p:cNvSpPr>
            <a:spLocks noGrp="1"/>
          </p:cNvSpPr>
          <p:nvPr>
            <p:ph idx="1"/>
          </p:nvPr>
        </p:nvSpPr>
        <p:spPr>
          <a:xfrm>
            <a:off x="595313" y="2044700"/>
            <a:ext cx="8712200" cy="3898900"/>
          </a:xfrm>
        </p:spPr>
        <p:txBody>
          <a:bodyPr/>
          <a:lstStyle/>
          <a:p>
            <a:r>
              <a:rPr lang="en-NZ">
                <a:latin typeface="News Gothic MT" charset="0"/>
              </a:rPr>
              <a:t>Based on meditation but without spiritual or religious significance. The process teaches you to quiet the mind, concentrate, and reduce muscle tension. </a:t>
            </a:r>
          </a:p>
          <a:p>
            <a:r>
              <a:rPr lang="en-NZ">
                <a:latin typeface="News Gothic MT" charset="0"/>
              </a:rPr>
              <a:t>In a quiet place and comfortable position, use a word or thought as an anchor to this moment. Focus your attention on this word and repeat it in your head on every exhale. If something comes into your head, gently re-focus on your word on the next exhale.</a:t>
            </a:r>
          </a:p>
        </p:txBody>
      </p:sp>
    </p:spTree>
  </p:cSld>
  <p:clrMapOvr>
    <a:masterClrMapping/>
  </p:clrMapOvr>
  <p:transition spd="slow">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595313" y="4670425"/>
            <a:ext cx="8712200" cy="752475"/>
          </a:xfrm>
        </p:spPr>
        <p:txBody>
          <a:bodyPr/>
          <a:lstStyle/>
          <a:p>
            <a:r>
              <a:rPr lang="en-US">
                <a:latin typeface="News Gothic MT" charset="0"/>
              </a:rPr>
              <a:t>Arousal Inducing Techniques</a:t>
            </a:r>
          </a:p>
        </p:txBody>
      </p:sp>
      <p:pic>
        <p:nvPicPr>
          <p:cNvPr id="48130" name="Picture 2" descr="energised brain.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65413" y="882650"/>
            <a:ext cx="4735512" cy="349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a:latin typeface="News Gothic MT" charset="0"/>
              </a:rPr>
              <a:t>Under Activation</a:t>
            </a:r>
          </a:p>
        </p:txBody>
      </p:sp>
      <p:sp>
        <p:nvSpPr>
          <p:cNvPr id="3" name="Content Placeholder 2"/>
          <p:cNvSpPr>
            <a:spLocks noGrp="1"/>
          </p:cNvSpPr>
          <p:nvPr>
            <p:ph idx="1"/>
          </p:nvPr>
        </p:nvSpPr>
        <p:spPr/>
        <p:txBody>
          <a:bodyPr/>
          <a:lstStyle/>
          <a:p>
            <a:pPr>
              <a:buFont typeface="Wingdings 2" charset="0"/>
              <a:buNone/>
            </a:pPr>
            <a:r>
              <a:rPr lang="en-NZ">
                <a:latin typeface="News Gothic MT" charset="0"/>
              </a:rPr>
              <a:t>What it looks like:</a:t>
            </a:r>
          </a:p>
          <a:p>
            <a:r>
              <a:rPr lang="en-NZ">
                <a:latin typeface="News Gothic MT" charset="0"/>
              </a:rPr>
              <a:t>Moving slowly/not getting ready </a:t>
            </a:r>
          </a:p>
          <a:p>
            <a:r>
              <a:rPr lang="en-NZ">
                <a:latin typeface="News Gothic MT" charset="0"/>
              </a:rPr>
              <a:t>Mind wandering; becoming easily distracted</a:t>
            </a:r>
          </a:p>
          <a:p>
            <a:r>
              <a:rPr lang="en-NZ">
                <a:latin typeface="News Gothic MT" charset="0"/>
              </a:rPr>
              <a:t>Lack of concern about how well you perform </a:t>
            </a:r>
          </a:p>
          <a:p>
            <a:r>
              <a:rPr lang="en-NZ">
                <a:latin typeface="News Gothic MT" charset="0"/>
              </a:rPr>
              <a:t>Lack of anticipation and enthusiasm </a:t>
            </a:r>
          </a:p>
          <a:p>
            <a:r>
              <a:rPr lang="en-NZ">
                <a:latin typeface="News Gothic MT" charset="0"/>
              </a:rPr>
              <a:t>Heavy feeling in the legs; no bounce</a:t>
            </a:r>
          </a:p>
        </p:txBody>
      </p:sp>
      <p:pic>
        <p:nvPicPr>
          <p:cNvPr id="49155" name="Picture 3" descr="bored-student-1cq28u7.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13650" y="3484563"/>
            <a:ext cx="2112963" cy="316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xEl>
                                              <p:pRg st="0" end="0"/>
                                            </p:txEl>
                                          </p:spTgt>
                                        </p:tgtEl>
                                        <p:attrNameLst>
                                          <p:attrName>style.color</p:attrName>
                                        </p:attrNameLst>
                                      </p:cBhvr>
                                      <p:to>
                                        <a:schemeClr val="hlink"/>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mph" presetSubtype="2" fill="hold" grpId="0" nodeType="clickEffect">
                                  <p:stCondLst>
                                    <p:cond delay="0"/>
                                  </p:stCondLst>
                                  <p:childTnLst>
                                    <p:animClr clrSpc="rgb" dir="cw">
                                      <p:cBhvr override="childStyle">
                                        <p:cTn id="10" dur="2000" fill="hold"/>
                                        <p:tgtEl>
                                          <p:spTgt spid="3">
                                            <p:txEl>
                                              <p:pRg st="1" end="1"/>
                                            </p:txEl>
                                          </p:spTgt>
                                        </p:tgtEl>
                                        <p:attrNameLst>
                                          <p:attrName>style.color</p:attrName>
                                        </p:attrNameLst>
                                      </p:cBhvr>
                                      <p:to>
                                        <a:schemeClr val="hlink"/>
                                      </p:to>
                                    </p:animClr>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mph" presetSubtype="2" fill="hold" grpId="0" nodeType="clickEffect">
                                  <p:stCondLst>
                                    <p:cond delay="0"/>
                                  </p:stCondLst>
                                  <p:childTnLst>
                                    <p:animClr clrSpc="rgb" dir="cw">
                                      <p:cBhvr override="childStyle">
                                        <p:cTn id="14" dur="2000" fill="hold"/>
                                        <p:tgtEl>
                                          <p:spTgt spid="3">
                                            <p:txEl>
                                              <p:pRg st="2" end="2"/>
                                            </p:txEl>
                                          </p:spTgt>
                                        </p:tgtEl>
                                        <p:attrNameLst>
                                          <p:attrName>style.color</p:attrName>
                                        </p:attrNameLst>
                                      </p:cBhvr>
                                      <p:to>
                                        <a:schemeClr val="hlink"/>
                                      </p:to>
                                    </p:animClr>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mph" presetSubtype="2" fill="hold" grpId="0" nodeType="clickEffect">
                                  <p:stCondLst>
                                    <p:cond delay="0"/>
                                  </p:stCondLst>
                                  <p:childTnLst>
                                    <p:animClr clrSpc="rgb" dir="cw">
                                      <p:cBhvr override="childStyle">
                                        <p:cTn id="18" dur="2000" fill="hold"/>
                                        <p:tgtEl>
                                          <p:spTgt spid="3">
                                            <p:txEl>
                                              <p:pRg st="3" end="3"/>
                                            </p:txEl>
                                          </p:spTgt>
                                        </p:tgtEl>
                                        <p:attrNameLst>
                                          <p:attrName>style.color</p:attrName>
                                        </p:attrNameLst>
                                      </p:cBhvr>
                                      <p:to>
                                        <a:schemeClr val="hlink"/>
                                      </p:to>
                                    </p:animClr>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mph" presetSubtype="2" fill="hold" grpId="0" nodeType="clickEffect">
                                  <p:stCondLst>
                                    <p:cond delay="0"/>
                                  </p:stCondLst>
                                  <p:childTnLst>
                                    <p:animClr clrSpc="rgb" dir="cw">
                                      <p:cBhvr override="childStyle">
                                        <p:cTn id="22" dur="2000" fill="hold"/>
                                        <p:tgtEl>
                                          <p:spTgt spid="3">
                                            <p:txEl>
                                              <p:pRg st="4" end="4"/>
                                            </p:txEl>
                                          </p:spTgt>
                                        </p:tgtEl>
                                        <p:attrNameLst>
                                          <p:attrName>style.color</p:attrName>
                                        </p:attrNameLst>
                                      </p:cBhvr>
                                      <p:to>
                                        <a:schemeClr val="hlink"/>
                                      </p:to>
                                    </p:animClr>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mph" presetSubtype="2" fill="hold" grpId="0" nodeType="clickEffect">
                                  <p:stCondLst>
                                    <p:cond delay="0"/>
                                  </p:stCondLst>
                                  <p:childTnLst>
                                    <p:animClr clrSpc="rgb" dir="cw">
                                      <p:cBhvr override="childStyle">
                                        <p:cTn id="26" dur="2000" fill="hold"/>
                                        <p:tgtEl>
                                          <p:spTgt spid="3">
                                            <p:txEl>
                                              <p:pRg st="5" end="5"/>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a:latin typeface="News Gothic MT" charset="0"/>
              </a:rPr>
              <a:t>Ideas on what to do</a:t>
            </a:r>
          </a:p>
        </p:txBody>
      </p:sp>
      <p:sp>
        <p:nvSpPr>
          <p:cNvPr id="50178" name="Content Placeholder 2"/>
          <p:cNvSpPr>
            <a:spLocks noGrp="1"/>
          </p:cNvSpPr>
          <p:nvPr>
            <p:ph idx="1"/>
          </p:nvPr>
        </p:nvSpPr>
        <p:spPr>
          <a:xfrm>
            <a:off x="595313" y="1779588"/>
            <a:ext cx="8712200" cy="4343400"/>
          </a:xfrm>
        </p:spPr>
        <p:txBody>
          <a:bodyPr/>
          <a:lstStyle/>
          <a:p>
            <a:r>
              <a:rPr lang="en-NZ">
                <a:latin typeface="News Gothic MT" charset="0"/>
              </a:rPr>
              <a:t>Use mood words and positive statements (ie: give them a mantra about what they’re going to do and what to focus on. Make sure it’s positively worded and focusing on getting that energy up)</a:t>
            </a:r>
          </a:p>
          <a:p>
            <a:r>
              <a:rPr lang="en-NZ">
                <a:latin typeface="News Gothic MT" charset="0"/>
              </a:rPr>
              <a:t>Act energized so the energy will rub off on them (or get them to imagine a situation where they are energised) </a:t>
            </a:r>
          </a:p>
          <a:p>
            <a:r>
              <a:rPr lang="en-NZ">
                <a:latin typeface="News Gothic MT" charset="0"/>
              </a:rPr>
              <a:t>Energetic music. Have a dance party!</a:t>
            </a:r>
          </a:p>
          <a:p>
            <a:r>
              <a:rPr lang="en-NZ">
                <a:latin typeface="News Gothic MT" charset="0"/>
              </a:rPr>
              <a:t>Complete a precompetitive workout to get the adrenaline flowing</a:t>
            </a:r>
          </a:p>
        </p:txBody>
      </p:sp>
    </p:spTree>
  </p:cSld>
  <p:clrMapOvr>
    <a:masterClrMapping/>
  </p:clrMapOvr>
  <p:transition spd="slow">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Next...</a:t>
            </a:r>
          </a:p>
        </p:txBody>
      </p:sp>
      <p:sp>
        <p:nvSpPr>
          <p:cNvPr id="3" name="Content Placeholder 2"/>
          <p:cNvSpPr>
            <a:spLocks noGrp="1"/>
          </p:cNvSpPr>
          <p:nvPr>
            <p:ph idx="1"/>
          </p:nvPr>
        </p:nvSpPr>
        <p:spPr/>
        <p:txBody>
          <a:bodyPr/>
          <a:lstStyle/>
          <a:p>
            <a:r>
              <a:rPr lang="en-NZ" dirty="0"/>
              <a:t>Imagery (visualisation)</a:t>
            </a:r>
          </a:p>
        </p:txBody>
      </p:sp>
    </p:spTree>
  </p:cSld>
  <p:clrMapOvr>
    <a:masterClrMapping/>
  </p:clrMapOvr>
  <p:transition spd="slow">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595313" y="107950"/>
            <a:ext cx="8712200" cy="1139825"/>
          </a:xfrm>
        </p:spPr>
        <p:txBody>
          <a:bodyPr/>
          <a:lstStyle/>
          <a:p>
            <a:r>
              <a:rPr lang="en-US">
                <a:latin typeface="News Gothic MT" charset="0"/>
              </a:rPr>
              <a:t>Imagery</a:t>
            </a:r>
          </a:p>
        </p:txBody>
      </p:sp>
      <p:sp>
        <p:nvSpPr>
          <p:cNvPr id="51202" name="Content Placeholder 2"/>
          <p:cNvSpPr>
            <a:spLocks noGrp="1"/>
          </p:cNvSpPr>
          <p:nvPr>
            <p:ph idx="1"/>
          </p:nvPr>
        </p:nvSpPr>
        <p:spPr>
          <a:xfrm>
            <a:off x="595313" y="1539875"/>
            <a:ext cx="8712200" cy="1247775"/>
          </a:xfrm>
        </p:spPr>
        <p:txBody>
          <a:bodyPr/>
          <a:lstStyle/>
          <a:p>
            <a:pPr marL="0" indent="0" algn="ctr">
              <a:buFont typeface="Wingdings 2" charset="0"/>
              <a:buNone/>
            </a:pPr>
            <a:r>
              <a:rPr lang="en-NZ">
                <a:solidFill>
                  <a:schemeClr val="tx1"/>
                </a:solidFill>
                <a:latin typeface="News Gothic MT" charset="0"/>
              </a:rPr>
              <a:t>Using all the senses to re-create an experience in the mind. Mental practice. It is important to involve as many senses as possible</a:t>
            </a:r>
          </a:p>
        </p:txBody>
      </p:sp>
      <p:pic>
        <p:nvPicPr>
          <p:cNvPr id="51203" name="Picture 5" descr="imagery with all senses.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25700" y="3033713"/>
            <a:ext cx="5035550" cy="331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a:latin typeface="News Gothic MT" charset="0"/>
              </a:rPr>
              <a:t>Where and When?</a:t>
            </a:r>
          </a:p>
        </p:txBody>
      </p:sp>
      <p:sp>
        <p:nvSpPr>
          <p:cNvPr id="3" name="Content Placeholder 2"/>
          <p:cNvSpPr>
            <a:spLocks noGrp="1"/>
          </p:cNvSpPr>
          <p:nvPr>
            <p:ph idx="1"/>
          </p:nvPr>
        </p:nvSpPr>
        <p:spPr>
          <a:xfrm>
            <a:off x="595313" y="1757363"/>
            <a:ext cx="8712200" cy="4343400"/>
          </a:xfrm>
        </p:spPr>
        <p:txBody>
          <a:bodyPr/>
          <a:lstStyle/>
          <a:p>
            <a:r>
              <a:rPr lang="en-NZ" dirty="0">
                <a:latin typeface="News Gothic MT" charset="0"/>
              </a:rPr>
              <a:t>Majority of research has focused on imagery during practice rather than competition but athletes appear to use more imagery during competition (pre-competition)</a:t>
            </a:r>
          </a:p>
          <a:p>
            <a:r>
              <a:rPr lang="en-NZ" dirty="0">
                <a:latin typeface="News Gothic MT" charset="0"/>
              </a:rPr>
              <a:t>Coaches should concentrate on teaching during practise so it can be transferred to competition</a:t>
            </a:r>
          </a:p>
          <a:p>
            <a:pPr algn="ctr">
              <a:buFont typeface="Wingdings 2" charset="0"/>
              <a:buNone/>
            </a:pPr>
            <a:r>
              <a:rPr lang="en-NZ" i="1" dirty="0">
                <a:latin typeface="News Gothic MT" charset="0"/>
              </a:rPr>
              <a:t>Learning during stressful times can be</a:t>
            </a:r>
            <a:br>
              <a:rPr lang="en-NZ" i="1" dirty="0">
                <a:latin typeface="News Gothic MT" charset="0"/>
              </a:rPr>
            </a:br>
            <a:r>
              <a:rPr lang="en-NZ" i="1" dirty="0">
                <a:latin typeface="News Gothic MT" charset="0"/>
              </a:rPr>
              <a:t>very difficult as your body is in “flight or fight” mode.</a:t>
            </a:r>
            <a:endParaRPr lang="en-NZ" dirty="0">
              <a:latin typeface="News Gothic MT"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xEl>
                                              <p:pRg st="0" end="0"/>
                                            </p:txEl>
                                          </p:spTgt>
                                        </p:tgtEl>
                                        <p:attrNameLst>
                                          <p:attrName>style.color</p:attrName>
                                        </p:attrNameLst>
                                      </p:cBhvr>
                                      <p:to>
                                        <a:schemeClr val="hlink"/>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mph" presetSubtype="2" fill="hold" grpId="0" nodeType="clickEffect">
                                  <p:stCondLst>
                                    <p:cond delay="0"/>
                                  </p:stCondLst>
                                  <p:childTnLst>
                                    <p:animClr clrSpc="rgb" dir="cw">
                                      <p:cBhvr override="childStyle">
                                        <p:cTn id="10" dur="2000" fill="hold"/>
                                        <p:tgtEl>
                                          <p:spTgt spid="3">
                                            <p:txEl>
                                              <p:pRg st="1" end="1"/>
                                            </p:txEl>
                                          </p:spTgt>
                                        </p:tgtEl>
                                        <p:attrNameLst>
                                          <p:attrName>style.color</p:attrName>
                                        </p:attrNameLst>
                                      </p:cBhvr>
                                      <p:to>
                                        <a:schemeClr val="hlink"/>
                                      </p:to>
                                    </p:animClr>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mph" presetSubtype="2" fill="hold" grpId="0" nodeType="clickEffect">
                                  <p:stCondLst>
                                    <p:cond delay="0"/>
                                  </p:stCondLst>
                                  <p:childTnLst>
                                    <p:animClr clrSpc="rgb" dir="cw">
                                      <p:cBhvr override="childStyle">
                                        <p:cTn id="14" dur="2000" fill="hold"/>
                                        <p:tgtEl>
                                          <p:spTgt spid="3">
                                            <p:txEl>
                                              <p:pRg st="2" end="2"/>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a:latin typeface="News Gothic MT" charset="0"/>
              </a:rPr>
              <a:t>Why?</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Clr>
                <a:schemeClr val="accent1">
                  <a:lumMod val="60000"/>
                  <a:lumOff val="40000"/>
                </a:schemeClr>
              </a:buClr>
              <a:buFont typeface="Wingdings 2" pitchFamily="18" charset="2"/>
              <a:buChar char=""/>
              <a:defRPr/>
            </a:pPr>
            <a:r>
              <a:rPr lang="en-NZ" dirty="0">
                <a:solidFill>
                  <a:schemeClr val="tx1">
                    <a:lumMod val="65000"/>
                    <a:lumOff val="35000"/>
                  </a:schemeClr>
                </a:solidFill>
                <a:ea typeface="+mn-ea"/>
                <a:cs typeface="+mn-cs"/>
              </a:rPr>
              <a:t>Control emotions and activation levels</a:t>
            </a:r>
          </a:p>
          <a:p>
            <a:pPr fontAlgn="auto">
              <a:spcAft>
                <a:spcPts val="0"/>
              </a:spcAft>
              <a:buClr>
                <a:schemeClr val="accent1">
                  <a:lumMod val="60000"/>
                  <a:lumOff val="40000"/>
                </a:schemeClr>
              </a:buClr>
              <a:buFont typeface="Wingdings 2" pitchFamily="18" charset="2"/>
              <a:buChar char=""/>
              <a:defRPr/>
            </a:pPr>
            <a:r>
              <a:rPr lang="en-NZ" dirty="0">
                <a:solidFill>
                  <a:schemeClr val="tx1">
                    <a:lumMod val="65000"/>
                    <a:lumOff val="35000"/>
                  </a:schemeClr>
                </a:solidFill>
                <a:ea typeface="+mn-ea"/>
                <a:cs typeface="+mn-cs"/>
              </a:rPr>
              <a:t>Builds self confidence</a:t>
            </a:r>
          </a:p>
          <a:p>
            <a:pPr fontAlgn="auto">
              <a:spcAft>
                <a:spcPts val="0"/>
              </a:spcAft>
              <a:buClr>
                <a:schemeClr val="accent1">
                  <a:lumMod val="60000"/>
                  <a:lumOff val="40000"/>
                </a:schemeClr>
              </a:buClr>
              <a:buFont typeface="Wingdings 2" pitchFamily="18" charset="2"/>
              <a:buChar char=""/>
              <a:defRPr/>
            </a:pPr>
            <a:r>
              <a:rPr lang="en-NZ" dirty="0">
                <a:solidFill>
                  <a:schemeClr val="tx1">
                    <a:lumMod val="65000"/>
                    <a:lumOff val="35000"/>
                  </a:schemeClr>
                </a:solidFill>
                <a:ea typeface="+mn-ea"/>
                <a:cs typeface="+mn-cs"/>
              </a:rPr>
              <a:t>Imagery plays both motivational and cognitive roles in modifying behaviour.</a:t>
            </a:r>
          </a:p>
          <a:p>
            <a:pPr fontAlgn="auto">
              <a:spcAft>
                <a:spcPts val="0"/>
              </a:spcAft>
              <a:buClr>
                <a:schemeClr val="accent1">
                  <a:lumMod val="60000"/>
                  <a:lumOff val="40000"/>
                </a:schemeClr>
              </a:buClr>
              <a:buFont typeface="Wingdings 2" pitchFamily="18" charset="2"/>
              <a:buChar char=""/>
              <a:defRPr/>
            </a:pPr>
            <a:r>
              <a:rPr lang="en-NZ" dirty="0">
                <a:solidFill>
                  <a:schemeClr val="tx1">
                    <a:lumMod val="65000"/>
                    <a:lumOff val="35000"/>
                  </a:schemeClr>
                </a:solidFill>
                <a:ea typeface="+mn-ea"/>
                <a:cs typeface="+mn-cs"/>
              </a:rPr>
              <a:t>Can be specific or general towards a situation</a:t>
            </a:r>
          </a:p>
          <a:p>
            <a:pPr fontAlgn="auto">
              <a:spcAft>
                <a:spcPts val="0"/>
              </a:spcAft>
              <a:buClr>
                <a:schemeClr val="accent1">
                  <a:lumMod val="60000"/>
                  <a:lumOff val="40000"/>
                </a:schemeClr>
              </a:buClr>
              <a:buFont typeface="Wingdings 2" pitchFamily="18" charset="2"/>
              <a:buChar char=""/>
              <a:defRPr/>
            </a:pPr>
            <a:r>
              <a:rPr lang="en-NZ" dirty="0">
                <a:solidFill>
                  <a:schemeClr val="tx1">
                    <a:lumMod val="65000"/>
                    <a:lumOff val="35000"/>
                  </a:schemeClr>
                </a:solidFill>
                <a:ea typeface="+mn-ea"/>
                <a:cs typeface="+mn-cs"/>
              </a:rPr>
              <a:t>Enhances psych skills: CONCENTRATION,MOTIVATION, CONFIDENCE, EMOTIONAL /AROUSAL RESPONSES</a:t>
            </a:r>
          </a:p>
          <a:p>
            <a:pPr fontAlgn="auto">
              <a:spcAft>
                <a:spcPts val="0"/>
              </a:spcAft>
              <a:buClr>
                <a:schemeClr val="accent1">
                  <a:lumMod val="60000"/>
                  <a:lumOff val="40000"/>
                </a:schemeClr>
              </a:buClr>
              <a:buFont typeface="Wingdings 2" pitchFamily="18" charset="2"/>
              <a:buChar char=""/>
              <a:defRPr/>
            </a:pPr>
            <a:r>
              <a:rPr lang="en-NZ" dirty="0">
                <a:solidFill>
                  <a:schemeClr val="tx1">
                    <a:lumMod val="65000"/>
                    <a:lumOff val="35000"/>
                  </a:schemeClr>
                </a:solidFill>
                <a:ea typeface="+mn-ea"/>
                <a:cs typeface="+mn-cs"/>
              </a:rPr>
              <a:t>Enhances sport skills: ACQUIRE, PRACTICE, AND CORRECT SPORT SKILLS. COPE WITH PAIN AND INJURY </a:t>
            </a:r>
            <a:r>
              <a:rPr lang="en-NZ" i="1" dirty="0">
                <a:solidFill>
                  <a:schemeClr val="tx1">
                    <a:lumMod val="65000"/>
                    <a:lumOff val="35000"/>
                  </a:schemeClr>
                </a:solidFill>
                <a:ea typeface="+mn-ea"/>
                <a:cs typeface="+mn-cs"/>
              </a:rPr>
              <a:t>(very useful for injured athletes or for breaking bad habits)</a:t>
            </a:r>
            <a:endParaRPr lang="en-NZ" dirty="0">
              <a:solidFill>
                <a:schemeClr val="tx1">
                  <a:lumMod val="65000"/>
                  <a:lumOff val="35000"/>
                </a:schemeClr>
              </a:solidFill>
              <a:ea typeface="+mn-ea"/>
              <a:cs typeface="+mn-cs"/>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xEl>
                                              <p:pRg st="0" end="0"/>
                                            </p:txEl>
                                          </p:spTgt>
                                        </p:tgtEl>
                                        <p:attrNameLst>
                                          <p:attrName>style.color</p:attrName>
                                        </p:attrNameLst>
                                      </p:cBhvr>
                                      <p:to>
                                        <a:schemeClr val="hlink"/>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mph" presetSubtype="2" fill="hold" grpId="0" nodeType="clickEffect">
                                  <p:stCondLst>
                                    <p:cond delay="0"/>
                                  </p:stCondLst>
                                  <p:childTnLst>
                                    <p:animClr clrSpc="rgb" dir="cw">
                                      <p:cBhvr override="childStyle">
                                        <p:cTn id="10" dur="2000" fill="hold"/>
                                        <p:tgtEl>
                                          <p:spTgt spid="3">
                                            <p:txEl>
                                              <p:pRg st="1" end="1"/>
                                            </p:txEl>
                                          </p:spTgt>
                                        </p:tgtEl>
                                        <p:attrNameLst>
                                          <p:attrName>style.color</p:attrName>
                                        </p:attrNameLst>
                                      </p:cBhvr>
                                      <p:to>
                                        <a:schemeClr val="hlink"/>
                                      </p:to>
                                    </p:animClr>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mph" presetSubtype="2" fill="hold" grpId="0" nodeType="clickEffect">
                                  <p:stCondLst>
                                    <p:cond delay="0"/>
                                  </p:stCondLst>
                                  <p:childTnLst>
                                    <p:animClr clrSpc="rgb" dir="cw">
                                      <p:cBhvr override="childStyle">
                                        <p:cTn id="14" dur="2000" fill="hold"/>
                                        <p:tgtEl>
                                          <p:spTgt spid="3">
                                            <p:txEl>
                                              <p:pRg st="2" end="2"/>
                                            </p:txEl>
                                          </p:spTgt>
                                        </p:tgtEl>
                                        <p:attrNameLst>
                                          <p:attrName>style.color</p:attrName>
                                        </p:attrNameLst>
                                      </p:cBhvr>
                                      <p:to>
                                        <a:schemeClr val="hlink"/>
                                      </p:to>
                                    </p:animClr>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mph" presetSubtype="2" fill="hold" grpId="0" nodeType="clickEffect">
                                  <p:stCondLst>
                                    <p:cond delay="0"/>
                                  </p:stCondLst>
                                  <p:childTnLst>
                                    <p:animClr clrSpc="rgb" dir="cw">
                                      <p:cBhvr override="childStyle">
                                        <p:cTn id="18" dur="2000" fill="hold"/>
                                        <p:tgtEl>
                                          <p:spTgt spid="3">
                                            <p:txEl>
                                              <p:pRg st="3" end="3"/>
                                            </p:txEl>
                                          </p:spTgt>
                                        </p:tgtEl>
                                        <p:attrNameLst>
                                          <p:attrName>style.color</p:attrName>
                                        </p:attrNameLst>
                                      </p:cBhvr>
                                      <p:to>
                                        <a:schemeClr val="hlink"/>
                                      </p:to>
                                    </p:animClr>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mph" presetSubtype="2" fill="hold" grpId="0" nodeType="clickEffect">
                                  <p:stCondLst>
                                    <p:cond delay="0"/>
                                  </p:stCondLst>
                                  <p:childTnLst>
                                    <p:animClr clrSpc="rgb" dir="cw">
                                      <p:cBhvr override="childStyle">
                                        <p:cTn id="22" dur="2000" fill="hold"/>
                                        <p:tgtEl>
                                          <p:spTgt spid="3">
                                            <p:txEl>
                                              <p:pRg st="4" end="4"/>
                                            </p:txEl>
                                          </p:spTgt>
                                        </p:tgtEl>
                                        <p:attrNameLst>
                                          <p:attrName>style.color</p:attrName>
                                        </p:attrNameLst>
                                      </p:cBhvr>
                                      <p:to>
                                        <a:schemeClr val="hlink"/>
                                      </p:to>
                                    </p:animClr>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mph" presetSubtype="2" fill="hold" grpId="0" nodeType="clickEffect">
                                  <p:stCondLst>
                                    <p:cond delay="0"/>
                                  </p:stCondLst>
                                  <p:childTnLst>
                                    <p:animClr clrSpc="rgb" dir="cw">
                                      <p:cBhvr override="childStyle">
                                        <p:cTn id="26" dur="2000" fill="hold"/>
                                        <p:tgtEl>
                                          <p:spTgt spid="3">
                                            <p:txEl>
                                              <p:pRg st="5" end="5"/>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4274" name="Title 1"/>
          <p:cNvSpPr>
            <a:spLocks noGrp="1"/>
          </p:cNvSpPr>
          <p:nvPr>
            <p:ph type="title"/>
          </p:nvPr>
        </p:nvSpPr>
        <p:spPr>
          <a:xfrm>
            <a:off x="595313" y="331788"/>
            <a:ext cx="8712200" cy="1338262"/>
          </a:xfrm>
        </p:spPr>
        <p:txBody>
          <a:bodyPr/>
          <a:lstStyle/>
          <a:p>
            <a:r>
              <a:rPr lang="en-US" sz="3800" b="1">
                <a:latin typeface="News Gothic MT" charset="0"/>
              </a:rPr>
              <a:t>Competition surroundings</a:t>
            </a:r>
            <a:br>
              <a:rPr lang="en-US" sz="3800" b="1">
                <a:latin typeface="News Gothic MT" charset="0"/>
              </a:rPr>
            </a:br>
            <a:r>
              <a:rPr lang="en-US" sz="3800" b="1">
                <a:latin typeface="News Gothic MT" charset="0"/>
              </a:rPr>
              <a:t>(venue, spectators)</a:t>
            </a:r>
          </a:p>
        </p:txBody>
      </p:sp>
      <p:sp>
        <p:nvSpPr>
          <p:cNvPr id="3" name="Content Placeholder 2"/>
          <p:cNvSpPr>
            <a:spLocks noGrp="1"/>
          </p:cNvSpPr>
          <p:nvPr>
            <p:ph idx="1"/>
          </p:nvPr>
        </p:nvSpPr>
        <p:spPr>
          <a:xfrm>
            <a:off x="595313" y="2049463"/>
            <a:ext cx="8712200" cy="4343400"/>
          </a:xfrm>
        </p:spPr>
        <p:txBody>
          <a:bodyPr/>
          <a:lstStyle/>
          <a:p>
            <a:r>
              <a:rPr lang="en-NZ" b="1">
                <a:latin typeface="News Gothic MT" charset="0"/>
              </a:rPr>
              <a:t>Have your athlete imagine the rink they will skate at, where the judges are, where the audience will be, how loud it will be.</a:t>
            </a:r>
          </a:p>
          <a:p>
            <a:r>
              <a:rPr lang="en-NZ" b="1">
                <a:latin typeface="News Gothic MT" charset="0"/>
              </a:rPr>
              <a:t>Imagine themselves coming in, getting ready, warming up, putting skates on.</a:t>
            </a:r>
          </a:p>
          <a:p>
            <a:r>
              <a:rPr lang="en-NZ" b="1">
                <a:latin typeface="News Gothic MT" charset="0"/>
              </a:rPr>
              <a:t>Make sure they imagine this with a clear and calm mind so that they will feel clear and calm on the day.</a:t>
            </a:r>
          </a:p>
          <a:p>
            <a:r>
              <a:rPr lang="en-NZ" b="1">
                <a:latin typeface="News Gothic MT" charset="0"/>
              </a:rPr>
              <a:t>The more you practise this calmness, the more likely it will translate to real life.</a:t>
            </a:r>
            <a:endParaRPr lang="en-US" b="1">
              <a:latin typeface="News Gothic MT"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xEl>
                                              <p:pRg st="0" end="0"/>
                                            </p:txEl>
                                          </p:spTgt>
                                        </p:tgtEl>
                                        <p:attrNameLst>
                                          <p:attrName>style.color</p:attrName>
                                        </p:attrNameLst>
                                      </p:cBhvr>
                                      <p:to>
                                        <a:schemeClr val="accent2"/>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mph" presetSubtype="2" fill="hold" grpId="0" nodeType="clickEffect">
                                  <p:stCondLst>
                                    <p:cond delay="0"/>
                                  </p:stCondLst>
                                  <p:childTnLst>
                                    <p:animClr clrSpc="rgb" dir="cw">
                                      <p:cBhvr override="childStyle">
                                        <p:cTn id="10" dur="2000" fill="hold"/>
                                        <p:tgtEl>
                                          <p:spTgt spid="3">
                                            <p:txEl>
                                              <p:pRg st="1" end="1"/>
                                            </p:txEl>
                                          </p:spTgt>
                                        </p:tgtEl>
                                        <p:attrNameLst>
                                          <p:attrName>style.color</p:attrName>
                                        </p:attrNameLst>
                                      </p:cBhvr>
                                      <p:to>
                                        <a:schemeClr val="accent2"/>
                                      </p:to>
                                    </p:animClr>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mph" presetSubtype="2" fill="hold" grpId="0" nodeType="clickEffect">
                                  <p:stCondLst>
                                    <p:cond delay="0"/>
                                  </p:stCondLst>
                                  <p:childTnLst>
                                    <p:animClr clrSpc="rgb" dir="cw">
                                      <p:cBhvr override="childStyle">
                                        <p:cTn id="14" dur="2000" fill="hold"/>
                                        <p:tgtEl>
                                          <p:spTgt spid="3">
                                            <p:txEl>
                                              <p:pRg st="2" end="2"/>
                                            </p:txEl>
                                          </p:spTgt>
                                        </p:tgtEl>
                                        <p:attrNameLst>
                                          <p:attrName>style.color</p:attrName>
                                        </p:attrNameLst>
                                      </p:cBhvr>
                                      <p:to>
                                        <a:schemeClr val="accent2"/>
                                      </p:to>
                                    </p:animClr>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mph" presetSubtype="2" fill="hold" grpId="0" nodeType="clickEffect">
                                  <p:stCondLst>
                                    <p:cond delay="0"/>
                                  </p:stCondLst>
                                  <p:childTnLst>
                                    <p:animClr clrSpc="rgb" dir="cw">
                                      <p:cBhvr override="childStyle">
                                        <p:cTn id="18" dur="2000" fill="hold"/>
                                        <p:tgtEl>
                                          <p:spTgt spid="3">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a:latin typeface="News Gothic MT" charset="0"/>
              </a:rPr>
              <a:t>Nature of imagery</a:t>
            </a:r>
          </a:p>
        </p:txBody>
      </p:sp>
      <p:sp>
        <p:nvSpPr>
          <p:cNvPr id="55298" name="Content Placeholder 2"/>
          <p:cNvSpPr>
            <a:spLocks noGrp="1"/>
          </p:cNvSpPr>
          <p:nvPr>
            <p:ph idx="1"/>
          </p:nvPr>
        </p:nvSpPr>
        <p:spPr/>
        <p:txBody>
          <a:bodyPr/>
          <a:lstStyle/>
          <a:p>
            <a:pPr>
              <a:buFont typeface="Wingdings 2" charset="0"/>
              <a:buNone/>
            </a:pPr>
            <a:r>
              <a:rPr lang="en-NZ">
                <a:latin typeface="News Gothic MT" charset="0"/>
              </a:rPr>
              <a:t>Positive imagery is mostly reported during practice and precompetition.</a:t>
            </a:r>
          </a:p>
          <a:p>
            <a:pPr>
              <a:buFont typeface="Wingdings 2" charset="0"/>
              <a:buNone/>
            </a:pPr>
            <a:r>
              <a:rPr lang="en-NZ">
                <a:latin typeface="News Gothic MT" charset="0"/>
              </a:rPr>
              <a:t> Negative imagery is mostly reported </a:t>
            </a:r>
            <a:r>
              <a:rPr lang="en-NZ" b="1">
                <a:latin typeface="News Gothic MT" charset="0"/>
              </a:rPr>
              <a:t>during</a:t>
            </a:r>
            <a:r>
              <a:rPr lang="en-NZ">
                <a:latin typeface="News Gothic MT" charset="0"/>
              </a:rPr>
              <a:t> competition</a:t>
            </a:r>
          </a:p>
          <a:p>
            <a:pPr lvl="1"/>
            <a:r>
              <a:rPr lang="en-NZ">
                <a:latin typeface="News Gothic MT" charset="0"/>
              </a:rPr>
              <a:t>During the routine focusing on NOT falling.</a:t>
            </a:r>
          </a:p>
          <a:p>
            <a:pPr lvl="1"/>
            <a:r>
              <a:rPr lang="en-NZ">
                <a:latin typeface="News Gothic MT" charset="0"/>
              </a:rPr>
              <a:t>Imagery that creates too much anxiety </a:t>
            </a:r>
          </a:p>
          <a:p>
            <a:pPr lvl="1"/>
            <a:r>
              <a:rPr lang="en-NZ">
                <a:latin typeface="News Gothic MT" charset="0"/>
              </a:rPr>
              <a:t>Imagery that directs attention to irrelevant factors </a:t>
            </a:r>
          </a:p>
          <a:p>
            <a:pPr lvl="1"/>
            <a:r>
              <a:rPr lang="en-NZ">
                <a:latin typeface="News Gothic MT" charset="0"/>
              </a:rPr>
              <a:t>Imagery that is not controllable (eg other competitors or judge’s thoughts), leading the athlete to imagine failure or mistakes</a:t>
            </a:r>
          </a:p>
          <a:p>
            <a:pPr lvl="1"/>
            <a:r>
              <a:rPr lang="en-NZ">
                <a:latin typeface="News Gothic MT" charset="0"/>
              </a:rPr>
              <a:t>Imagery that makes the athlete overconfident</a:t>
            </a:r>
          </a:p>
          <a:p>
            <a:endParaRPr lang="en-NZ">
              <a:latin typeface="News Gothic MT" charset="0"/>
            </a:endParaRPr>
          </a:p>
          <a:p>
            <a:endParaRPr lang="en-US">
              <a:latin typeface="News Gothic MT" charset="0"/>
            </a:endParaRPr>
          </a:p>
        </p:txBody>
      </p:sp>
    </p:spTree>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r>
              <a:rPr lang="en-US">
                <a:latin typeface="News Gothic MT" charset="0"/>
              </a:rPr>
              <a:t>What we’re doing today</a:t>
            </a:r>
          </a:p>
        </p:txBody>
      </p:sp>
      <p:sp>
        <p:nvSpPr>
          <p:cNvPr id="6146" name="Content Placeholder 2"/>
          <p:cNvSpPr>
            <a:spLocks noGrp="1"/>
          </p:cNvSpPr>
          <p:nvPr>
            <p:ph idx="1"/>
          </p:nvPr>
        </p:nvSpPr>
        <p:spPr>
          <a:xfrm>
            <a:off x="595313" y="1931988"/>
            <a:ext cx="8712200" cy="4343400"/>
          </a:xfrm>
        </p:spPr>
        <p:txBody>
          <a:bodyPr/>
          <a:lstStyle/>
          <a:p>
            <a:r>
              <a:rPr lang="en-US">
                <a:latin typeface="News Gothic MT" charset="0"/>
              </a:rPr>
              <a:t>Mental Toughness</a:t>
            </a:r>
          </a:p>
          <a:p>
            <a:r>
              <a:rPr lang="en-US">
                <a:latin typeface="News Gothic MT" charset="0"/>
              </a:rPr>
              <a:t>What is anxiety and how to spot it (fight or flight)</a:t>
            </a:r>
          </a:p>
          <a:p>
            <a:r>
              <a:rPr lang="en-US">
                <a:latin typeface="News Gothic MT" charset="0"/>
              </a:rPr>
              <a:t>Arousal definition and regulation</a:t>
            </a:r>
          </a:p>
          <a:p>
            <a:r>
              <a:rPr lang="en-US">
                <a:latin typeface="News Gothic MT" charset="0"/>
              </a:rPr>
              <a:t>Skills to use with your athletes to manage their stress levels during competition and training</a:t>
            </a:r>
          </a:p>
          <a:p>
            <a:r>
              <a:rPr lang="en-US">
                <a:latin typeface="News Gothic MT" charset="0"/>
              </a:rPr>
              <a:t>Imagery (visualisation)</a:t>
            </a:r>
          </a:p>
        </p:txBody>
      </p:sp>
    </p:spTree>
  </p:cSld>
  <p:clrMapOvr>
    <a:masterClrMapping/>
  </p:clrMapOvr>
  <p:transition spd="slow">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a:latin typeface="News Gothic MT" charset="0"/>
              </a:rPr>
              <a:t>Type of imagery</a:t>
            </a:r>
          </a:p>
        </p:txBody>
      </p:sp>
      <p:sp>
        <p:nvSpPr>
          <p:cNvPr id="56322" name="Content Placeholder 2"/>
          <p:cNvSpPr>
            <a:spLocks noGrp="1"/>
          </p:cNvSpPr>
          <p:nvPr>
            <p:ph idx="1"/>
          </p:nvPr>
        </p:nvSpPr>
        <p:spPr/>
        <p:txBody>
          <a:bodyPr/>
          <a:lstStyle/>
          <a:p>
            <a:r>
              <a:rPr lang="en-NZ">
                <a:latin typeface="News Gothic MT" charset="0"/>
              </a:rPr>
              <a:t>Visual and Kinaesthetic most used and are important but the more detail added from other senses, the better. Eg: olfactory or auditory. </a:t>
            </a:r>
          </a:p>
        </p:txBody>
      </p:sp>
    </p:spTree>
  </p:cSld>
  <p:clrMapOvr>
    <a:masterClrMapping/>
  </p:clrMapOvr>
  <p:transition spd="slow">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a:latin typeface="News Gothic MT" charset="0"/>
              </a:rPr>
              <a:t>Imagery perspective</a:t>
            </a:r>
          </a:p>
        </p:txBody>
      </p:sp>
      <p:sp>
        <p:nvSpPr>
          <p:cNvPr id="57346" name="Content Placeholder 2"/>
          <p:cNvSpPr>
            <a:spLocks noGrp="1"/>
          </p:cNvSpPr>
          <p:nvPr>
            <p:ph idx="1"/>
          </p:nvPr>
        </p:nvSpPr>
        <p:spPr>
          <a:xfrm>
            <a:off x="595313" y="1870075"/>
            <a:ext cx="8712200" cy="4343400"/>
          </a:xfrm>
        </p:spPr>
        <p:txBody>
          <a:bodyPr/>
          <a:lstStyle/>
          <a:p>
            <a:r>
              <a:rPr lang="en-NZ" b="1">
                <a:latin typeface="News Gothic MT" charset="0"/>
              </a:rPr>
              <a:t>Internal imagery:</a:t>
            </a:r>
            <a:r>
              <a:rPr lang="en-NZ">
                <a:latin typeface="News Gothic MT" charset="0"/>
              </a:rPr>
              <a:t> you see yourself as if you have a camera on your head. Some authors argue that this situation increases performance as it is more specific and accurate to real life situations. </a:t>
            </a:r>
          </a:p>
          <a:p>
            <a:r>
              <a:rPr lang="en-NZ" b="1">
                <a:latin typeface="News Gothic MT" charset="0"/>
              </a:rPr>
              <a:t>External imagery:</a:t>
            </a:r>
            <a:r>
              <a:rPr lang="en-NZ">
                <a:latin typeface="News Gothic MT" charset="0"/>
              </a:rPr>
              <a:t> you see yourself from a perspective of an outside observer. More commonly used.</a:t>
            </a:r>
          </a:p>
          <a:p>
            <a:pPr algn="ctr">
              <a:buFont typeface="Wingdings 2" charset="0"/>
              <a:buNone/>
            </a:pPr>
            <a:r>
              <a:rPr lang="en-NZ" i="1">
                <a:latin typeface="News Gothic MT" charset="0"/>
              </a:rPr>
              <a:t>There is no conclusive research on which perspective</a:t>
            </a:r>
            <a:br>
              <a:rPr lang="en-NZ" i="1">
                <a:latin typeface="News Gothic MT" charset="0"/>
              </a:rPr>
            </a:br>
            <a:r>
              <a:rPr lang="en-NZ" i="1">
                <a:latin typeface="News Gothic MT" charset="0"/>
              </a:rPr>
              <a:t>is better for the performance. </a:t>
            </a:r>
            <a:endParaRPr lang="en-NZ">
              <a:latin typeface="News Gothic MT" charset="0"/>
            </a:endParaRPr>
          </a:p>
          <a:p>
            <a:pPr algn="ctr">
              <a:buFont typeface="Wingdings 2" charset="0"/>
              <a:buNone/>
            </a:pPr>
            <a:r>
              <a:rPr lang="en-NZ" b="1" i="1">
                <a:latin typeface="News Gothic MT" charset="0"/>
              </a:rPr>
              <a:t>Quality and detail of the Image is more important</a:t>
            </a:r>
            <a:endParaRPr lang="en-NZ">
              <a:latin typeface="News Gothic MT" charset="0"/>
            </a:endParaRPr>
          </a:p>
          <a:p>
            <a:endParaRPr lang="en-NZ">
              <a:latin typeface="News Gothic MT" charset="0"/>
            </a:endParaRPr>
          </a:p>
        </p:txBody>
      </p:sp>
    </p:spTree>
  </p:cSld>
  <p:clrMapOvr>
    <a:masterClrMapping/>
  </p:clrMapOvr>
  <p:transition spd="slow">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595313" y="388938"/>
            <a:ext cx="8712200" cy="1336675"/>
          </a:xfrm>
        </p:spPr>
        <p:txBody>
          <a:bodyPr/>
          <a:lstStyle/>
          <a:p>
            <a:r>
              <a:rPr lang="en-US">
                <a:latin typeface="News Gothic MT" charset="0"/>
              </a:rPr>
              <a:t>Factors affecting the effectiveness of imagery</a:t>
            </a:r>
          </a:p>
        </p:txBody>
      </p:sp>
      <p:sp>
        <p:nvSpPr>
          <p:cNvPr id="3" name="Content Placeholder 2"/>
          <p:cNvSpPr>
            <a:spLocks noGrp="1"/>
          </p:cNvSpPr>
          <p:nvPr>
            <p:ph idx="1"/>
          </p:nvPr>
        </p:nvSpPr>
        <p:spPr>
          <a:xfrm>
            <a:off x="595313" y="2082800"/>
            <a:ext cx="8712200" cy="4343400"/>
          </a:xfrm>
        </p:spPr>
        <p:txBody>
          <a:bodyPr rtlCol="0">
            <a:normAutofit fontScale="92500"/>
          </a:bodyPr>
          <a:lstStyle/>
          <a:p>
            <a:pPr fontAlgn="auto">
              <a:spcAft>
                <a:spcPts val="0"/>
              </a:spcAft>
              <a:buClr>
                <a:schemeClr val="accent1">
                  <a:lumMod val="60000"/>
                  <a:lumOff val="40000"/>
                </a:schemeClr>
              </a:buClr>
              <a:buFont typeface="Wingdings 2" pitchFamily="18" charset="2"/>
              <a:buChar char=""/>
              <a:defRPr/>
            </a:pPr>
            <a:r>
              <a:rPr lang="en-NZ" b="1" dirty="0">
                <a:solidFill>
                  <a:schemeClr val="tx1">
                    <a:lumMod val="65000"/>
                    <a:lumOff val="35000"/>
                  </a:schemeClr>
                </a:solidFill>
                <a:ea typeface="+mn-ea"/>
                <a:cs typeface="+mn-cs"/>
              </a:rPr>
              <a:t>Nature of the tasks: </a:t>
            </a:r>
            <a:r>
              <a:rPr lang="en-NZ" dirty="0">
                <a:solidFill>
                  <a:schemeClr val="tx1">
                    <a:lumMod val="65000"/>
                    <a:lumOff val="35000"/>
                  </a:schemeClr>
                </a:solidFill>
                <a:ea typeface="+mn-ea"/>
                <a:cs typeface="+mn-cs"/>
              </a:rPr>
              <a:t>when you’re in a solo sport, good outcome because you have more control over situations</a:t>
            </a:r>
          </a:p>
          <a:p>
            <a:pPr fontAlgn="auto">
              <a:spcAft>
                <a:spcPts val="0"/>
              </a:spcAft>
              <a:buClr>
                <a:schemeClr val="accent1">
                  <a:lumMod val="60000"/>
                  <a:lumOff val="40000"/>
                </a:schemeClr>
              </a:buClr>
              <a:buFont typeface="Wingdings 2" pitchFamily="18" charset="2"/>
              <a:buChar char=""/>
              <a:defRPr/>
            </a:pPr>
            <a:r>
              <a:rPr lang="en-NZ" b="1" dirty="0">
                <a:solidFill>
                  <a:schemeClr val="tx1">
                    <a:lumMod val="65000"/>
                    <a:lumOff val="35000"/>
                  </a:schemeClr>
                </a:solidFill>
                <a:ea typeface="+mn-ea"/>
                <a:cs typeface="+mn-cs"/>
              </a:rPr>
              <a:t>Skill level of the performer</a:t>
            </a:r>
            <a:r>
              <a:rPr lang="en-NZ" dirty="0">
                <a:solidFill>
                  <a:schemeClr val="tx1">
                    <a:lumMod val="65000"/>
                    <a:lumOff val="35000"/>
                  </a:schemeClr>
                </a:solidFill>
                <a:ea typeface="+mn-ea"/>
                <a:cs typeface="+mn-cs"/>
              </a:rPr>
              <a:t>: imagery is useful for learning new skills as a novice. However, experienced performers use imagery more often, mostly for refining skills.</a:t>
            </a:r>
          </a:p>
          <a:p>
            <a:pPr fontAlgn="auto">
              <a:spcAft>
                <a:spcPts val="0"/>
              </a:spcAft>
              <a:buClr>
                <a:schemeClr val="accent1">
                  <a:lumMod val="60000"/>
                  <a:lumOff val="40000"/>
                </a:schemeClr>
              </a:buClr>
              <a:buFont typeface="Wingdings 2" pitchFamily="18" charset="2"/>
              <a:buChar char=""/>
              <a:defRPr/>
            </a:pPr>
            <a:r>
              <a:rPr lang="en-NZ" b="1" dirty="0">
                <a:solidFill>
                  <a:schemeClr val="tx1">
                    <a:lumMod val="65000"/>
                    <a:lumOff val="35000"/>
                  </a:schemeClr>
                </a:solidFill>
                <a:ea typeface="+mn-ea"/>
                <a:cs typeface="+mn-cs"/>
              </a:rPr>
              <a:t>Imaging ability: </a:t>
            </a:r>
            <a:r>
              <a:rPr lang="en-NZ" dirty="0">
                <a:solidFill>
                  <a:schemeClr val="tx1">
                    <a:lumMod val="65000"/>
                    <a:lumOff val="35000"/>
                  </a:schemeClr>
                </a:solidFill>
                <a:ea typeface="+mn-ea"/>
                <a:cs typeface="+mn-cs"/>
              </a:rPr>
              <a:t>quality of image gets better with practise</a:t>
            </a:r>
          </a:p>
          <a:p>
            <a:pPr fontAlgn="auto">
              <a:spcAft>
                <a:spcPts val="0"/>
              </a:spcAft>
              <a:buClr>
                <a:schemeClr val="accent1">
                  <a:lumMod val="60000"/>
                  <a:lumOff val="40000"/>
                </a:schemeClr>
              </a:buClr>
              <a:buFont typeface="Wingdings 2" pitchFamily="18" charset="2"/>
              <a:buChar char=""/>
              <a:defRPr/>
            </a:pPr>
            <a:r>
              <a:rPr lang="en-NZ" b="1" dirty="0">
                <a:solidFill>
                  <a:schemeClr val="tx1">
                    <a:lumMod val="65000"/>
                    <a:lumOff val="35000"/>
                  </a:schemeClr>
                </a:solidFill>
                <a:ea typeface="+mn-ea"/>
                <a:cs typeface="+mn-cs"/>
              </a:rPr>
              <a:t>Using imagery along with physical practice </a:t>
            </a:r>
            <a:r>
              <a:rPr lang="en-NZ" dirty="0">
                <a:solidFill>
                  <a:schemeClr val="tx1">
                    <a:lumMod val="65000"/>
                    <a:lumOff val="35000"/>
                  </a:schemeClr>
                </a:solidFill>
                <a:ea typeface="+mn-ea"/>
                <a:cs typeface="+mn-cs"/>
              </a:rPr>
              <a:t>= BEST PRACTISE. Makes learning new skills faster and easier</a:t>
            </a:r>
          </a:p>
          <a:p>
            <a:pPr marL="0" indent="0" fontAlgn="auto">
              <a:spcAft>
                <a:spcPts val="0"/>
              </a:spcAft>
              <a:buClr>
                <a:schemeClr val="accent1">
                  <a:lumMod val="60000"/>
                  <a:lumOff val="40000"/>
                </a:schemeClr>
              </a:buClr>
              <a:buFont typeface="Wingdings 2" pitchFamily="18" charset="2"/>
              <a:buNone/>
              <a:defRPr/>
            </a:pPr>
            <a:endParaRPr lang="en-NZ" dirty="0">
              <a:solidFill>
                <a:schemeClr val="tx1">
                  <a:lumMod val="65000"/>
                  <a:lumOff val="35000"/>
                </a:schemeClr>
              </a:solidFill>
              <a:ea typeface="+mn-ea"/>
              <a:cs typeface="+mn-cs"/>
            </a:endParaRPr>
          </a:p>
        </p:txBody>
      </p:sp>
    </p:spTree>
  </p:cSld>
  <p:clrMapOvr>
    <a:masterClrMapping/>
  </p:clrMapOvr>
  <p:transition spd="slow">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a:latin typeface="News Gothic MT" charset="0"/>
              </a:rPr>
              <a:t>HOW TO APPLY IMAGERY</a:t>
            </a:r>
          </a:p>
        </p:txBody>
      </p:sp>
      <p:sp>
        <p:nvSpPr>
          <p:cNvPr id="3" name="Content Placeholder 2"/>
          <p:cNvSpPr>
            <a:spLocks noGrp="1"/>
          </p:cNvSpPr>
          <p:nvPr>
            <p:ph idx="1"/>
          </p:nvPr>
        </p:nvSpPr>
        <p:spPr>
          <a:xfrm>
            <a:off x="595313" y="1814513"/>
            <a:ext cx="8712200" cy="4872037"/>
          </a:xfrm>
        </p:spPr>
        <p:txBody>
          <a:bodyPr rtlCol="0">
            <a:normAutofit fontScale="70000" lnSpcReduction="20000"/>
          </a:bodyPr>
          <a:lstStyle/>
          <a:p>
            <a:pPr fontAlgn="auto">
              <a:spcAft>
                <a:spcPts val="0"/>
              </a:spcAft>
              <a:buClr>
                <a:schemeClr val="accent1">
                  <a:lumMod val="60000"/>
                  <a:lumOff val="40000"/>
                </a:schemeClr>
              </a:buClr>
              <a:buFont typeface="Wingdings 2" pitchFamily="18" charset="2"/>
              <a:buChar char=""/>
              <a:defRPr/>
            </a:pPr>
            <a:r>
              <a:rPr lang="en-NZ" dirty="0">
                <a:solidFill>
                  <a:schemeClr val="tx1">
                    <a:lumMod val="65000"/>
                    <a:lumOff val="35000"/>
                  </a:schemeClr>
                </a:solidFill>
                <a:ea typeface="+mn-ea"/>
                <a:cs typeface="+mn-cs"/>
              </a:rPr>
              <a:t>Practice in many settings (before bed, at the rink, during practise, during lunch, pre comp)</a:t>
            </a:r>
          </a:p>
          <a:p>
            <a:pPr fontAlgn="auto">
              <a:spcAft>
                <a:spcPts val="0"/>
              </a:spcAft>
              <a:buClr>
                <a:schemeClr val="accent1">
                  <a:lumMod val="60000"/>
                  <a:lumOff val="40000"/>
                </a:schemeClr>
              </a:buClr>
              <a:buFont typeface="Wingdings 2" pitchFamily="18" charset="2"/>
              <a:buChar char=""/>
              <a:defRPr/>
            </a:pPr>
            <a:r>
              <a:rPr lang="en-NZ" dirty="0">
                <a:solidFill>
                  <a:schemeClr val="tx1">
                    <a:lumMod val="65000"/>
                    <a:lumOff val="35000"/>
                  </a:schemeClr>
                </a:solidFill>
                <a:ea typeface="+mn-ea"/>
                <a:cs typeface="+mn-cs"/>
              </a:rPr>
              <a:t>Relax before practicing imagery (deep breaths, comfortable position)</a:t>
            </a:r>
          </a:p>
          <a:p>
            <a:pPr fontAlgn="auto">
              <a:spcAft>
                <a:spcPts val="0"/>
              </a:spcAft>
              <a:buClr>
                <a:schemeClr val="accent1">
                  <a:lumMod val="60000"/>
                  <a:lumOff val="40000"/>
                </a:schemeClr>
              </a:buClr>
              <a:buFont typeface="Wingdings 2" pitchFamily="18" charset="2"/>
              <a:buChar char=""/>
              <a:defRPr/>
            </a:pPr>
            <a:r>
              <a:rPr lang="en-NZ" dirty="0">
                <a:solidFill>
                  <a:schemeClr val="tx1">
                    <a:lumMod val="65000"/>
                    <a:lumOff val="35000"/>
                  </a:schemeClr>
                </a:solidFill>
                <a:ea typeface="+mn-ea"/>
                <a:cs typeface="+mn-cs"/>
              </a:rPr>
              <a:t>Avoid negative beliefs (‘this doesn’t work’) about imagery  </a:t>
            </a:r>
          </a:p>
          <a:p>
            <a:pPr fontAlgn="auto">
              <a:spcAft>
                <a:spcPts val="0"/>
              </a:spcAft>
              <a:buClr>
                <a:schemeClr val="accent1">
                  <a:lumMod val="60000"/>
                  <a:lumOff val="40000"/>
                </a:schemeClr>
              </a:buClr>
              <a:buFont typeface="Wingdings 2" pitchFamily="18" charset="2"/>
              <a:buChar char=""/>
              <a:defRPr/>
            </a:pPr>
            <a:r>
              <a:rPr lang="en-NZ" dirty="0">
                <a:solidFill>
                  <a:schemeClr val="tx1">
                    <a:lumMod val="65000"/>
                    <a:lumOff val="35000"/>
                  </a:schemeClr>
                </a:solidFill>
                <a:ea typeface="+mn-ea"/>
                <a:cs typeface="+mn-cs"/>
              </a:rPr>
              <a:t>Use vivid and controllable images </a:t>
            </a:r>
          </a:p>
          <a:p>
            <a:pPr fontAlgn="auto">
              <a:spcAft>
                <a:spcPts val="0"/>
              </a:spcAft>
              <a:buClr>
                <a:schemeClr val="accent1">
                  <a:lumMod val="60000"/>
                  <a:lumOff val="40000"/>
                </a:schemeClr>
              </a:buClr>
              <a:buFont typeface="Wingdings 2" pitchFamily="18" charset="2"/>
              <a:buChar char=""/>
              <a:defRPr/>
            </a:pPr>
            <a:r>
              <a:rPr lang="en-NZ" dirty="0">
                <a:solidFill>
                  <a:schemeClr val="tx1">
                    <a:lumMod val="65000"/>
                    <a:lumOff val="35000"/>
                  </a:schemeClr>
                </a:solidFill>
                <a:ea typeface="+mn-ea"/>
                <a:cs typeface="+mn-cs"/>
              </a:rPr>
              <a:t>Start small. Picture simple things to get the hang of it. </a:t>
            </a:r>
          </a:p>
          <a:p>
            <a:pPr fontAlgn="auto">
              <a:spcAft>
                <a:spcPts val="0"/>
              </a:spcAft>
              <a:buClr>
                <a:schemeClr val="accent1">
                  <a:lumMod val="60000"/>
                  <a:lumOff val="40000"/>
                </a:schemeClr>
              </a:buClr>
              <a:buFont typeface="Wingdings 2" pitchFamily="18" charset="2"/>
              <a:buChar char=""/>
              <a:defRPr/>
            </a:pPr>
            <a:r>
              <a:rPr lang="en-NZ" dirty="0">
                <a:solidFill>
                  <a:schemeClr val="tx1">
                    <a:lumMod val="65000"/>
                    <a:lumOff val="35000"/>
                  </a:schemeClr>
                </a:solidFill>
                <a:ea typeface="+mn-ea"/>
                <a:cs typeface="+mn-cs"/>
              </a:rPr>
              <a:t>Apply imagery to specific situations or skills</a:t>
            </a:r>
          </a:p>
          <a:p>
            <a:pPr fontAlgn="auto">
              <a:spcAft>
                <a:spcPts val="0"/>
              </a:spcAft>
              <a:buClr>
                <a:schemeClr val="accent1">
                  <a:lumMod val="60000"/>
                  <a:lumOff val="40000"/>
                </a:schemeClr>
              </a:buClr>
              <a:buFont typeface="Wingdings 2" pitchFamily="18" charset="2"/>
              <a:buChar char=""/>
              <a:defRPr/>
            </a:pPr>
            <a:r>
              <a:rPr lang="en-NZ" dirty="0">
                <a:solidFill>
                  <a:schemeClr val="tx1">
                    <a:lumMod val="65000"/>
                    <a:lumOff val="35000"/>
                  </a:schemeClr>
                </a:solidFill>
                <a:ea typeface="+mn-ea"/>
                <a:cs typeface="+mn-cs"/>
              </a:rPr>
              <a:t>Use imagery about situations that cause the athlete the most stress. </a:t>
            </a:r>
          </a:p>
          <a:p>
            <a:pPr fontAlgn="auto">
              <a:spcAft>
                <a:spcPts val="0"/>
              </a:spcAft>
              <a:buClr>
                <a:schemeClr val="accent1">
                  <a:lumMod val="60000"/>
                  <a:lumOff val="40000"/>
                </a:schemeClr>
              </a:buClr>
              <a:buFont typeface="Wingdings 2" pitchFamily="18" charset="2"/>
              <a:buChar char=""/>
              <a:defRPr/>
            </a:pPr>
            <a:r>
              <a:rPr lang="en-NZ" dirty="0">
                <a:solidFill>
                  <a:schemeClr val="tx1">
                    <a:lumMod val="65000"/>
                    <a:lumOff val="35000"/>
                  </a:schemeClr>
                </a:solidFill>
                <a:ea typeface="+mn-ea"/>
                <a:cs typeface="+mn-cs"/>
              </a:rPr>
              <a:t>Maintain positive focus (imagine performing well) </a:t>
            </a:r>
          </a:p>
          <a:p>
            <a:pPr fontAlgn="auto">
              <a:spcAft>
                <a:spcPts val="0"/>
              </a:spcAft>
              <a:buClr>
                <a:schemeClr val="accent1">
                  <a:lumMod val="60000"/>
                  <a:lumOff val="40000"/>
                </a:schemeClr>
              </a:buClr>
              <a:buFont typeface="Wingdings 2" pitchFamily="18" charset="2"/>
              <a:buChar char=""/>
              <a:defRPr/>
            </a:pPr>
            <a:r>
              <a:rPr lang="en-NZ" dirty="0">
                <a:solidFill>
                  <a:schemeClr val="tx1">
                    <a:lumMod val="65000"/>
                    <a:lumOff val="35000"/>
                  </a:schemeClr>
                </a:solidFill>
                <a:ea typeface="+mn-ea"/>
                <a:cs typeface="+mn-cs"/>
              </a:rPr>
              <a:t>Need to spend the same time imagining that you spend performing in a real situation. Eg if routine last 2min then an image of a routine should last 2min.</a:t>
            </a:r>
          </a:p>
        </p:txBody>
      </p:sp>
    </p:spTree>
  </p:cSld>
  <p:clrMapOvr>
    <a:masterClrMapping/>
  </p:clrMapOvr>
  <p:transition spd="slow">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595313" y="2557463"/>
            <a:ext cx="8712200" cy="1336675"/>
          </a:xfrm>
        </p:spPr>
        <p:txBody>
          <a:bodyPr/>
          <a:lstStyle/>
          <a:p>
            <a:r>
              <a:rPr lang="en-NZ" b="1" u="sng">
                <a:latin typeface="News Gothic MT" charset="0"/>
              </a:rPr>
              <a:t>Coach’s expectation can alter athletes' performance </a:t>
            </a:r>
            <a:endParaRPr lang="en-US">
              <a:latin typeface="News Gothic MT" charset="0"/>
            </a:endParaRPr>
          </a:p>
        </p:txBody>
      </p:sp>
    </p:spTree>
  </p:cSld>
  <p:clrMapOvr>
    <a:masterClrMapping/>
  </p:clrMapOvr>
  <p:transition spd="slow">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92500" lnSpcReduction="20000"/>
          </a:bodyPr>
          <a:lstStyle/>
          <a:p>
            <a:pPr marL="514350" indent="-514350" fontAlgn="auto">
              <a:spcAft>
                <a:spcPts val="0"/>
              </a:spcAft>
              <a:buClr>
                <a:schemeClr val="accent1">
                  <a:lumMod val="60000"/>
                  <a:lumOff val="40000"/>
                </a:schemeClr>
              </a:buClr>
              <a:buFont typeface="+mj-lt"/>
              <a:buAutoNum type="arabicPeriod"/>
              <a:defRPr/>
            </a:pPr>
            <a:r>
              <a:rPr lang="en-NZ" b="1" dirty="0">
                <a:solidFill>
                  <a:schemeClr val="tx1">
                    <a:lumMod val="65000"/>
                    <a:lumOff val="35000"/>
                  </a:schemeClr>
                </a:solidFill>
                <a:ea typeface="+mn-ea"/>
                <a:cs typeface="+mn-cs"/>
              </a:rPr>
              <a:t>Coach forms expectation </a:t>
            </a:r>
            <a:r>
              <a:rPr lang="en-NZ" dirty="0">
                <a:solidFill>
                  <a:schemeClr val="tx1">
                    <a:lumMod val="65000"/>
                    <a:lumOff val="35000"/>
                  </a:schemeClr>
                </a:solidFill>
                <a:ea typeface="+mn-ea"/>
                <a:cs typeface="+mn-cs"/>
              </a:rPr>
              <a:t>based on person’s cues (size, gender..) and performance information (skill tests, practice behaviour…) </a:t>
            </a:r>
          </a:p>
          <a:p>
            <a:pPr marL="514350" indent="-514350" fontAlgn="auto">
              <a:spcAft>
                <a:spcPts val="0"/>
              </a:spcAft>
              <a:buClr>
                <a:schemeClr val="accent1">
                  <a:lumMod val="60000"/>
                  <a:lumOff val="40000"/>
                </a:schemeClr>
              </a:buClr>
              <a:buFont typeface="+mj-lt"/>
              <a:buAutoNum type="arabicPeriod"/>
              <a:defRPr/>
            </a:pPr>
            <a:r>
              <a:rPr lang="en-NZ" b="1" dirty="0">
                <a:solidFill>
                  <a:schemeClr val="tx1">
                    <a:lumMod val="65000"/>
                    <a:lumOff val="35000"/>
                  </a:schemeClr>
                </a:solidFill>
                <a:ea typeface="+mn-ea"/>
                <a:cs typeface="+mn-cs"/>
              </a:rPr>
              <a:t>Coaches’ expectations influence their behaviour:</a:t>
            </a:r>
            <a:r>
              <a:rPr lang="en-NZ" dirty="0">
                <a:solidFill>
                  <a:schemeClr val="tx1">
                    <a:lumMod val="65000"/>
                    <a:lumOff val="35000"/>
                  </a:schemeClr>
                </a:solidFill>
                <a:ea typeface="+mn-ea"/>
                <a:cs typeface="+mn-cs"/>
              </a:rPr>
              <a:t> frequency , quantity and quality of instruction and the type and frequency of feedback is different if you have high expectations than if your expectations are low</a:t>
            </a:r>
          </a:p>
          <a:p>
            <a:pPr marL="514350" indent="-514350" fontAlgn="auto">
              <a:spcAft>
                <a:spcPts val="0"/>
              </a:spcAft>
              <a:buClr>
                <a:schemeClr val="accent1">
                  <a:lumMod val="60000"/>
                  <a:lumOff val="40000"/>
                </a:schemeClr>
              </a:buClr>
              <a:buFont typeface="+mj-lt"/>
              <a:buAutoNum type="arabicPeriod"/>
              <a:defRPr/>
            </a:pPr>
            <a:r>
              <a:rPr lang="en-NZ" b="1" dirty="0">
                <a:solidFill>
                  <a:schemeClr val="tx1">
                    <a:lumMod val="65000"/>
                    <a:lumOff val="35000"/>
                  </a:schemeClr>
                </a:solidFill>
                <a:ea typeface="+mn-ea"/>
                <a:cs typeface="+mn-cs"/>
              </a:rPr>
              <a:t>Low-expectation athletes perform poor</a:t>
            </a:r>
            <a:r>
              <a:rPr lang="en-NZ" dirty="0">
                <a:solidFill>
                  <a:schemeClr val="tx1">
                    <a:lumMod val="65000"/>
                    <a:lumOff val="35000"/>
                  </a:schemeClr>
                </a:solidFill>
                <a:ea typeface="+mn-ea"/>
                <a:cs typeface="+mn-cs"/>
              </a:rPr>
              <a:t> because their receive less reinforcement and get less playing time. Self-confidence decrease and think that they are not good athletes</a:t>
            </a:r>
          </a:p>
          <a:p>
            <a:pPr marL="514350" indent="-514350" fontAlgn="auto">
              <a:spcAft>
                <a:spcPts val="0"/>
              </a:spcAft>
              <a:buClr>
                <a:schemeClr val="accent1">
                  <a:lumMod val="60000"/>
                  <a:lumOff val="40000"/>
                </a:schemeClr>
              </a:buClr>
              <a:buFont typeface="+mj-lt"/>
              <a:buAutoNum type="arabicPeriod"/>
              <a:defRPr/>
            </a:pPr>
            <a:r>
              <a:rPr lang="en-NZ" b="1" dirty="0">
                <a:solidFill>
                  <a:schemeClr val="tx1">
                    <a:lumMod val="65000"/>
                    <a:lumOff val="35000"/>
                  </a:schemeClr>
                </a:solidFill>
                <a:ea typeface="+mn-ea"/>
                <a:cs typeface="+mn-cs"/>
              </a:rPr>
              <a:t>Athletes therefore confirm the coaches expectations.</a:t>
            </a:r>
          </a:p>
        </p:txBody>
      </p:sp>
    </p:spTree>
  </p:cSld>
  <p:clrMapOvr>
    <a:masterClrMapping/>
  </p:clrMapOvr>
  <p:transition spd="slow">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595313" y="331788"/>
            <a:ext cx="8712200" cy="1338262"/>
          </a:xfrm>
        </p:spPr>
        <p:txBody>
          <a:bodyPr/>
          <a:lstStyle/>
          <a:p>
            <a:r>
              <a:rPr lang="en-NZ" b="1">
                <a:latin typeface="News Gothic MT" charset="0"/>
              </a:rPr>
              <a:t>Manage your own expectations as a coach</a:t>
            </a:r>
            <a:endParaRPr lang="en-US">
              <a:latin typeface="News Gothic MT" charset="0"/>
            </a:endParaRPr>
          </a:p>
        </p:txBody>
      </p:sp>
      <p:sp>
        <p:nvSpPr>
          <p:cNvPr id="3" name="Content Placeholder 2"/>
          <p:cNvSpPr>
            <a:spLocks noGrp="1"/>
          </p:cNvSpPr>
          <p:nvPr>
            <p:ph idx="1"/>
          </p:nvPr>
        </p:nvSpPr>
        <p:spPr>
          <a:xfrm>
            <a:off x="246063" y="2157413"/>
            <a:ext cx="5429250" cy="3911600"/>
          </a:xfrm>
        </p:spPr>
        <p:txBody>
          <a:bodyPr/>
          <a:lstStyle/>
          <a:p>
            <a:pPr>
              <a:spcBef>
                <a:spcPts val="1400"/>
              </a:spcBef>
            </a:pPr>
            <a:r>
              <a:rPr lang="en-NZ" sz="1800" b="1">
                <a:latin typeface="News Gothic MT" charset="0"/>
              </a:rPr>
              <a:t>Communication: </a:t>
            </a:r>
            <a:r>
              <a:rPr lang="en-NZ" sz="1800">
                <a:latin typeface="News Gothic MT" charset="0"/>
              </a:rPr>
              <a:t>making sure it’s athlete centred. </a:t>
            </a:r>
          </a:p>
          <a:p>
            <a:pPr>
              <a:spcBef>
                <a:spcPts val="1400"/>
              </a:spcBef>
            </a:pPr>
            <a:r>
              <a:rPr lang="en-NZ" sz="1800">
                <a:latin typeface="News Gothic MT" charset="0"/>
              </a:rPr>
              <a:t>Always working towards the athlete’s needs and goals, not towards your own.</a:t>
            </a:r>
          </a:p>
          <a:p>
            <a:pPr>
              <a:spcBef>
                <a:spcPts val="1400"/>
              </a:spcBef>
            </a:pPr>
            <a:r>
              <a:rPr lang="en-NZ" sz="1800">
                <a:latin typeface="News Gothic MT" charset="0"/>
              </a:rPr>
              <a:t>You’re more than a coach, you’re a mentor. They look up to you. </a:t>
            </a:r>
          </a:p>
          <a:p>
            <a:pPr>
              <a:spcBef>
                <a:spcPts val="1400"/>
              </a:spcBef>
            </a:pPr>
            <a:r>
              <a:rPr lang="en-NZ" sz="1800">
                <a:latin typeface="News Gothic MT" charset="0"/>
              </a:rPr>
              <a:t>Neutral talk: don’t lead the conversation about bad or good performances with positive or negative talk. Pick words wisely. Try get your athlete to self evaluate their performance</a:t>
            </a:r>
          </a:p>
        </p:txBody>
      </p:sp>
      <p:pic>
        <p:nvPicPr>
          <p:cNvPr id="62467" name="Picture 4" descr="coach empathy.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56288" y="2438400"/>
            <a:ext cx="4049712" cy="2687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xEl>
                                              <p:pRg st="0" end="0"/>
                                            </p:txEl>
                                          </p:spTgt>
                                        </p:tgtEl>
                                        <p:attrNameLst>
                                          <p:attrName>style.color</p:attrName>
                                        </p:attrNameLst>
                                      </p:cBhvr>
                                      <p:to>
                                        <a:schemeClr val="hlink"/>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mph" presetSubtype="2" fill="hold" grpId="0" nodeType="clickEffect">
                                  <p:stCondLst>
                                    <p:cond delay="0"/>
                                  </p:stCondLst>
                                  <p:childTnLst>
                                    <p:animClr clrSpc="rgb" dir="cw">
                                      <p:cBhvr override="childStyle">
                                        <p:cTn id="10" dur="2000" fill="hold"/>
                                        <p:tgtEl>
                                          <p:spTgt spid="3">
                                            <p:txEl>
                                              <p:pRg st="1" end="1"/>
                                            </p:txEl>
                                          </p:spTgt>
                                        </p:tgtEl>
                                        <p:attrNameLst>
                                          <p:attrName>style.color</p:attrName>
                                        </p:attrNameLst>
                                      </p:cBhvr>
                                      <p:to>
                                        <a:schemeClr val="hlink"/>
                                      </p:to>
                                    </p:animClr>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mph" presetSubtype="2" fill="hold" grpId="0" nodeType="clickEffect">
                                  <p:stCondLst>
                                    <p:cond delay="0"/>
                                  </p:stCondLst>
                                  <p:childTnLst>
                                    <p:animClr clrSpc="rgb" dir="cw">
                                      <p:cBhvr override="childStyle">
                                        <p:cTn id="14" dur="2000" fill="hold"/>
                                        <p:tgtEl>
                                          <p:spTgt spid="3">
                                            <p:txEl>
                                              <p:pRg st="2" end="2"/>
                                            </p:txEl>
                                          </p:spTgt>
                                        </p:tgtEl>
                                        <p:attrNameLst>
                                          <p:attrName>style.color</p:attrName>
                                        </p:attrNameLst>
                                      </p:cBhvr>
                                      <p:to>
                                        <a:schemeClr val="hlink"/>
                                      </p:to>
                                    </p:animClr>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mph" presetSubtype="2" fill="hold" grpId="0" nodeType="clickEffect">
                                  <p:stCondLst>
                                    <p:cond delay="0"/>
                                  </p:stCondLst>
                                  <p:childTnLst>
                                    <p:animClr clrSpc="rgb" dir="cw">
                                      <p:cBhvr override="childStyle">
                                        <p:cTn id="18" dur="2000" fill="hold"/>
                                        <p:tgtEl>
                                          <p:spTgt spid="3">
                                            <p:txEl>
                                              <p:pRg st="3" end="3"/>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595313" y="331788"/>
            <a:ext cx="8712200" cy="1338262"/>
          </a:xfrm>
        </p:spPr>
        <p:txBody>
          <a:bodyPr/>
          <a:lstStyle/>
          <a:p>
            <a:r>
              <a:rPr lang="en-NZ" b="1">
                <a:latin typeface="News Gothic MT" charset="0"/>
              </a:rPr>
              <a:t>Manage your own expectations as a coach</a:t>
            </a:r>
            <a:endParaRPr lang="en-US">
              <a:latin typeface="News Gothic MT" charset="0"/>
            </a:endParaRPr>
          </a:p>
        </p:txBody>
      </p:sp>
      <p:sp>
        <p:nvSpPr>
          <p:cNvPr id="3" name="Content Placeholder 2"/>
          <p:cNvSpPr>
            <a:spLocks noGrp="1"/>
          </p:cNvSpPr>
          <p:nvPr>
            <p:ph idx="1"/>
          </p:nvPr>
        </p:nvSpPr>
        <p:spPr>
          <a:xfrm>
            <a:off x="427038" y="2384425"/>
            <a:ext cx="6126162" cy="3313113"/>
          </a:xfrm>
        </p:spPr>
        <p:txBody>
          <a:bodyPr/>
          <a:lstStyle/>
          <a:p>
            <a:pPr>
              <a:spcBef>
                <a:spcPts val="1400"/>
              </a:spcBef>
            </a:pPr>
            <a:r>
              <a:rPr lang="en-NZ" sz="1800">
                <a:latin typeface="News Gothic MT" charset="0"/>
              </a:rPr>
              <a:t>We’ve all been there, the skater already knows they’ve had a bad day, help lead the conversation towards a more positive  place to build up their confidence.</a:t>
            </a:r>
          </a:p>
          <a:p>
            <a:pPr>
              <a:spcBef>
                <a:spcPts val="1400"/>
              </a:spcBef>
            </a:pPr>
            <a:r>
              <a:rPr lang="en-NZ" sz="1800" b="1" u="sng">
                <a:latin typeface="News Gothic MT" charset="0"/>
              </a:rPr>
              <a:t>SELF REGULATE FOR YOUR ATHLETE:</a:t>
            </a:r>
            <a:br>
              <a:rPr lang="en-NZ" sz="1800" b="1" u="sng">
                <a:latin typeface="News Gothic MT" charset="0"/>
              </a:rPr>
            </a:br>
            <a:r>
              <a:rPr lang="en-NZ" sz="1800">
                <a:latin typeface="News Gothic MT" charset="0"/>
              </a:rPr>
              <a:t>most difficult skill to grasp. We must learn to take a deep breath and not let our expectations and disappointments show  for the skaters.</a:t>
            </a:r>
          </a:p>
        </p:txBody>
      </p:sp>
      <p:pic>
        <p:nvPicPr>
          <p:cNvPr id="63491" name="Picture 3" descr="coach comforting.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91338" y="2384425"/>
            <a:ext cx="2836862" cy="312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xEl>
                                              <p:pRg st="0" end="0"/>
                                            </p:txEl>
                                          </p:spTgt>
                                        </p:tgtEl>
                                        <p:attrNameLst>
                                          <p:attrName>style.color</p:attrName>
                                        </p:attrNameLst>
                                      </p:cBhvr>
                                      <p:to>
                                        <a:schemeClr val="hlink"/>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mph" presetSubtype="2" fill="hold" grpId="0" nodeType="clickEffect">
                                  <p:stCondLst>
                                    <p:cond delay="0"/>
                                  </p:stCondLst>
                                  <p:childTnLst>
                                    <p:animClr clrSpc="rgb" dir="cw">
                                      <p:cBhvr override="childStyle">
                                        <p:cTn id="10" dur="2000" fill="hold"/>
                                        <p:tgtEl>
                                          <p:spTgt spid="3">
                                            <p:txEl>
                                              <p:pRg st="1" end="1"/>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a:t>Thanks!</a:t>
            </a:r>
            <a:endParaRPr lang="en-NZ" dirty="0"/>
          </a:p>
        </p:txBody>
      </p:sp>
      <p:sp>
        <p:nvSpPr>
          <p:cNvPr id="3" name="Subtitle 2"/>
          <p:cNvSpPr>
            <a:spLocks noGrp="1"/>
          </p:cNvSpPr>
          <p:nvPr>
            <p:ph type="subTitle" idx="1"/>
          </p:nvPr>
        </p:nvSpPr>
        <p:spPr/>
        <p:txBody>
          <a:bodyPr/>
          <a:lstStyle/>
          <a:p>
            <a:endParaRPr lang="en-NZ"/>
          </a:p>
        </p:txBody>
      </p:sp>
    </p:spTree>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a:latin typeface="News Gothic MT" charset="0"/>
              </a:rPr>
              <a:t>Mental Toughness in athletes</a:t>
            </a:r>
          </a:p>
        </p:txBody>
      </p:sp>
      <p:sp>
        <p:nvSpPr>
          <p:cNvPr id="3" name="Content Placeholder 2"/>
          <p:cNvSpPr>
            <a:spLocks noGrp="1"/>
          </p:cNvSpPr>
          <p:nvPr>
            <p:ph idx="1"/>
          </p:nvPr>
        </p:nvSpPr>
        <p:spPr>
          <a:xfrm>
            <a:off x="733425" y="1809750"/>
            <a:ext cx="6548438" cy="3657600"/>
          </a:xfrm>
        </p:spPr>
        <p:txBody>
          <a:bodyPr rtlCol="0">
            <a:normAutofit fontScale="92500" lnSpcReduction="10000"/>
          </a:bodyPr>
          <a:lstStyle/>
          <a:p>
            <a:pPr fontAlgn="auto">
              <a:spcAft>
                <a:spcPts val="0"/>
              </a:spcAft>
              <a:buClr>
                <a:schemeClr val="accent1">
                  <a:lumMod val="60000"/>
                  <a:lumOff val="40000"/>
                </a:schemeClr>
              </a:buClr>
              <a:buFont typeface="Wingdings 2" pitchFamily="18" charset="2"/>
              <a:buChar char=""/>
              <a:defRPr/>
            </a:pPr>
            <a:r>
              <a:rPr lang="en-NZ" b="1" dirty="0">
                <a:solidFill>
                  <a:schemeClr val="tx1">
                    <a:lumMod val="65000"/>
                    <a:lumOff val="35000"/>
                  </a:schemeClr>
                </a:solidFill>
                <a:ea typeface="+mn-ea"/>
                <a:cs typeface="+mn-cs"/>
              </a:rPr>
              <a:t>Control: </a:t>
            </a:r>
            <a:r>
              <a:rPr lang="en-NZ" dirty="0">
                <a:solidFill>
                  <a:schemeClr val="tx1">
                    <a:lumMod val="65000"/>
                    <a:lumOff val="35000"/>
                  </a:schemeClr>
                </a:solidFill>
                <a:ea typeface="+mn-ea"/>
                <a:cs typeface="+mn-cs"/>
              </a:rPr>
              <a:t>over feelings and actions in all situations (especially stressful ones)</a:t>
            </a:r>
            <a:endParaRPr lang="en-US" dirty="0">
              <a:solidFill>
                <a:schemeClr val="tx1">
                  <a:lumMod val="65000"/>
                  <a:lumOff val="35000"/>
                </a:schemeClr>
              </a:solidFill>
              <a:ea typeface="+mn-ea"/>
              <a:cs typeface="+mn-cs"/>
            </a:endParaRPr>
          </a:p>
          <a:p>
            <a:pPr fontAlgn="auto">
              <a:spcAft>
                <a:spcPts val="0"/>
              </a:spcAft>
              <a:buClr>
                <a:schemeClr val="accent1">
                  <a:lumMod val="60000"/>
                  <a:lumOff val="40000"/>
                </a:schemeClr>
              </a:buClr>
              <a:buFont typeface="Wingdings 2" pitchFamily="18" charset="2"/>
              <a:buChar char=""/>
              <a:defRPr/>
            </a:pPr>
            <a:r>
              <a:rPr lang="en-NZ" b="1" dirty="0">
                <a:solidFill>
                  <a:schemeClr val="tx1">
                    <a:lumMod val="65000"/>
                    <a:lumOff val="35000"/>
                  </a:schemeClr>
                </a:solidFill>
                <a:ea typeface="+mn-ea"/>
                <a:cs typeface="+mn-cs"/>
              </a:rPr>
              <a:t>Commitment</a:t>
            </a:r>
            <a:r>
              <a:rPr lang="en-NZ" dirty="0">
                <a:solidFill>
                  <a:schemeClr val="tx1">
                    <a:lumMod val="65000"/>
                    <a:lumOff val="35000"/>
                  </a:schemeClr>
                </a:solidFill>
                <a:ea typeface="+mn-ea"/>
                <a:cs typeface="+mn-cs"/>
              </a:rPr>
              <a:t>: to having an active role in training. Accountable for actions</a:t>
            </a:r>
            <a:endParaRPr lang="en-US" dirty="0">
              <a:solidFill>
                <a:schemeClr val="tx1">
                  <a:lumMod val="65000"/>
                  <a:lumOff val="35000"/>
                </a:schemeClr>
              </a:solidFill>
              <a:ea typeface="+mn-ea"/>
              <a:cs typeface="+mn-cs"/>
            </a:endParaRPr>
          </a:p>
          <a:p>
            <a:pPr fontAlgn="auto">
              <a:spcAft>
                <a:spcPts val="0"/>
              </a:spcAft>
              <a:buClr>
                <a:schemeClr val="accent1">
                  <a:lumMod val="60000"/>
                  <a:lumOff val="40000"/>
                </a:schemeClr>
              </a:buClr>
              <a:buFont typeface="Wingdings 2" pitchFamily="18" charset="2"/>
              <a:buChar char=""/>
              <a:defRPr/>
            </a:pPr>
            <a:r>
              <a:rPr lang="en-NZ" b="1" dirty="0">
                <a:solidFill>
                  <a:schemeClr val="tx1">
                    <a:lumMod val="65000"/>
                    <a:lumOff val="35000"/>
                  </a:schemeClr>
                </a:solidFill>
                <a:ea typeface="+mn-ea"/>
                <a:cs typeface="+mn-cs"/>
              </a:rPr>
              <a:t>Challenge: </a:t>
            </a:r>
            <a:r>
              <a:rPr lang="en-NZ" dirty="0">
                <a:solidFill>
                  <a:schemeClr val="tx1">
                    <a:lumMod val="65000"/>
                    <a:lumOff val="35000"/>
                  </a:schemeClr>
                </a:solidFill>
                <a:ea typeface="+mn-ea"/>
                <a:cs typeface="+mn-cs"/>
              </a:rPr>
              <a:t>change seen as an opportunity to grow and develop; not a threat</a:t>
            </a:r>
            <a:endParaRPr lang="en-US" dirty="0">
              <a:solidFill>
                <a:schemeClr val="tx1">
                  <a:lumMod val="65000"/>
                  <a:lumOff val="35000"/>
                </a:schemeClr>
              </a:solidFill>
              <a:ea typeface="+mn-ea"/>
              <a:cs typeface="+mn-cs"/>
            </a:endParaRPr>
          </a:p>
          <a:p>
            <a:pPr fontAlgn="auto">
              <a:spcAft>
                <a:spcPts val="0"/>
              </a:spcAft>
              <a:buClr>
                <a:schemeClr val="accent1">
                  <a:lumMod val="60000"/>
                  <a:lumOff val="40000"/>
                </a:schemeClr>
              </a:buClr>
              <a:buFont typeface="Wingdings 2" pitchFamily="18" charset="2"/>
              <a:buChar char=""/>
              <a:defRPr/>
            </a:pPr>
            <a:r>
              <a:rPr lang="en-NZ" b="1" dirty="0">
                <a:solidFill>
                  <a:schemeClr val="tx1">
                    <a:lumMod val="65000"/>
                    <a:lumOff val="35000"/>
                  </a:schemeClr>
                </a:solidFill>
                <a:ea typeface="+mn-ea"/>
                <a:cs typeface="+mn-cs"/>
              </a:rPr>
              <a:t>Confidence: </a:t>
            </a:r>
            <a:r>
              <a:rPr lang="en-NZ" dirty="0">
                <a:solidFill>
                  <a:schemeClr val="tx1">
                    <a:lumMod val="65000"/>
                    <a:lumOff val="35000"/>
                  </a:schemeClr>
                </a:solidFill>
                <a:ea typeface="+mn-ea"/>
                <a:cs typeface="+mn-cs"/>
              </a:rPr>
              <a:t>in their own ability to do well under stressful situations/everyday training</a:t>
            </a:r>
            <a:endParaRPr lang="en-US" dirty="0">
              <a:solidFill>
                <a:schemeClr val="tx1">
                  <a:lumMod val="65000"/>
                  <a:lumOff val="35000"/>
                </a:schemeClr>
              </a:solidFill>
              <a:ea typeface="+mn-ea"/>
              <a:cs typeface="+mn-cs"/>
            </a:endParaRPr>
          </a:p>
        </p:txBody>
      </p:sp>
      <p:pic>
        <p:nvPicPr>
          <p:cNvPr id="8195" name="Picture 5" descr="mental-muscle1.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81863" y="4433888"/>
            <a:ext cx="2532062" cy="2195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chemeClr val="hlink"/>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mph" presetSubtype="2" fill="hold" nodeType="clickEffect">
                                  <p:stCondLst>
                                    <p:cond delay="0"/>
                                  </p:stCondLst>
                                  <p:childTnLst>
                                    <p:animClr clrSpc="rgb" dir="cw">
                                      <p:cBhvr override="childStyle">
                                        <p:cTn id="10" dur="2000" fill="hold"/>
                                        <p:tgtEl>
                                          <p:spTgt spid="3">
                                            <p:txEl>
                                              <p:pRg st="1" end="1"/>
                                            </p:txEl>
                                          </p:spTgt>
                                        </p:tgtEl>
                                        <p:attrNameLst>
                                          <p:attrName>style.color</p:attrName>
                                        </p:attrNameLst>
                                      </p:cBhvr>
                                      <p:to>
                                        <a:schemeClr val="hlink"/>
                                      </p:to>
                                    </p:animClr>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mph" presetSubtype="2" fill="hold" nodeType="clickEffect">
                                  <p:stCondLst>
                                    <p:cond delay="0"/>
                                  </p:stCondLst>
                                  <p:childTnLst>
                                    <p:animClr clrSpc="rgb" dir="cw">
                                      <p:cBhvr override="childStyle">
                                        <p:cTn id="14" dur="2000" fill="hold"/>
                                        <p:tgtEl>
                                          <p:spTgt spid="3">
                                            <p:txEl>
                                              <p:pRg st="2" end="2"/>
                                            </p:txEl>
                                          </p:spTgt>
                                        </p:tgtEl>
                                        <p:attrNameLst>
                                          <p:attrName>style.color</p:attrName>
                                        </p:attrNameLst>
                                      </p:cBhvr>
                                      <p:to>
                                        <a:schemeClr val="hlink"/>
                                      </p:to>
                                    </p:animClr>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mph" presetSubtype="2" fill="hold" nodeType="clickEffect">
                                  <p:stCondLst>
                                    <p:cond delay="0"/>
                                  </p:stCondLst>
                                  <p:childTnLst>
                                    <p:animClr clrSpc="rgb" dir="cw">
                                      <p:cBhvr override="childStyle">
                                        <p:cTn id="18" dur="2000" fill="hold"/>
                                        <p:tgtEl>
                                          <p:spTgt spid="3">
                                            <p:txEl>
                                              <p:pRg st="3" end="3"/>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595313" y="561975"/>
            <a:ext cx="8712200" cy="882650"/>
          </a:xfrm>
        </p:spPr>
        <p:txBody>
          <a:bodyPr/>
          <a:lstStyle/>
          <a:p>
            <a:r>
              <a:rPr lang="en-US">
                <a:latin typeface="News Gothic MT" charset="0"/>
              </a:rPr>
              <a:t>Common Myth #1 about PST</a:t>
            </a:r>
          </a:p>
        </p:txBody>
      </p:sp>
      <p:sp>
        <p:nvSpPr>
          <p:cNvPr id="3" name="Content Placeholder 2"/>
          <p:cNvSpPr>
            <a:spLocks noGrp="1"/>
          </p:cNvSpPr>
          <p:nvPr>
            <p:ph idx="1"/>
          </p:nvPr>
        </p:nvSpPr>
        <p:spPr>
          <a:xfrm>
            <a:off x="450850" y="2152650"/>
            <a:ext cx="4914900" cy="608013"/>
          </a:xfrm>
        </p:spPr>
        <p:txBody>
          <a:bodyPr/>
          <a:lstStyle/>
          <a:p>
            <a:pPr marL="0" indent="0">
              <a:buFont typeface="Wingdings 2" charset="0"/>
              <a:buNone/>
            </a:pPr>
            <a:r>
              <a:rPr lang="en-NZ" b="1">
                <a:solidFill>
                  <a:srgbClr val="FF0000"/>
                </a:solidFill>
                <a:latin typeface="News Gothic MT" charset="0"/>
              </a:rPr>
              <a:t>It’s for elite athletes only</a:t>
            </a:r>
            <a:endParaRPr lang="en-US" b="1">
              <a:solidFill>
                <a:srgbClr val="FF0000"/>
              </a:solidFill>
              <a:latin typeface="News Gothic MT" charset="0"/>
            </a:endParaRPr>
          </a:p>
        </p:txBody>
      </p:sp>
      <p:pic>
        <p:nvPicPr>
          <p:cNvPr id="10243" name="Picture 3" descr="mythbusters guys.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5750" y="3686175"/>
            <a:ext cx="4259263" cy="2386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Content Placeholder 2"/>
          <p:cNvSpPr txBox="1">
            <a:spLocks/>
          </p:cNvSpPr>
          <p:nvPr/>
        </p:nvSpPr>
        <p:spPr bwMode="auto">
          <a:xfrm>
            <a:off x="450850" y="3297238"/>
            <a:ext cx="4794250" cy="262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spcBef>
                <a:spcPts val="2000"/>
              </a:spcBef>
              <a:buClr>
                <a:srgbClr val="6FB7D7"/>
              </a:buClr>
              <a:buSzPct val="110000"/>
              <a:buFont typeface="Wingdings 2" charset="0"/>
              <a:buNone/>
            </a:pPr>
            <a:r>
              <a:rPr lang="en-NZ" b="1">
                <a:solidFill>
                  <a:srgbClr val="595959"/>
                </a:solidFill>
              </a:rPr>
              <a:t>The earlier you start the better. Starting to learn psychological skills at an early age means you’ll learn control over emotions/actions in lots of different situations. </a:t>
            </a:r>
            <a:endParaRPr lang="en-US" b="1">
              <a:solidFill>
                <a:srgbClr val="595959"/>
              </a:solidFill>
            </a:endParaRPr>
          </a:p>
        </p:txBody>
      </p:sp>
      <p:pic>
        <p:nvPicPr>
          <p:cNvPr id="7" name="Picture 6" descr="myth-busted.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4113" y="2017713"/>
            <a:ext cx="4735512" cy="206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ac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200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300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595313" y="561975"/>
            <a:ext cx="8712200" cy="882650"/>
          </a:xfrm>
        </p:spPr>
        <p:txBody>
          <a:bodyPr/>
          <a:lstStyle/>
          <a:p>
            <a:r>
              <a:rPr lang="en-US">
                <a:latin typeface="News Gothic MT" charset="0"/>
              </a:rPr>
              <a:t>Common Myths #2 about PST</a:t>
            </a:r>
          </a:p>
        </p:txBody>
      </p:sp>
      <p:sp>
        <p:nvSpPr>
          <p:cNvPr id="3" name="Content Placeholder 2"/>
          <p:cNvSpPr>
            <a:spLocks noGrp="1"/>
          </p:cNvSpPr>
          <p:nvPr>
            <p:ph idx="1"/>
          </p:nvPr>
        </p:nvSpPr>
        <p:spPr>
          <a:xfrm>
            <a:off x="450850" y="2152650"/>
            <a:ext cx="5559425" cy="608013"/>
          </a:xfrm>
        </p:spPr>
        <p:txBody>
          <a:bodyPr/>
          <a:lstStyle/>
          <a:p>
            <a:pPr marL="0" indent="0">
              <a:buFont typeface="Wingdings 2" charset="0"/>
              <a:buNone/>
            </a:pPr>
            <a:r>
              <a:rPr lang="en-NZ" b="1">
                <a:solidFill>
                  <a:srgbClr val="FF0000"/>
                </a:solidFill>
                <a:latin typeface="News Gothic MT" charset="0"/>
              </a:rPr>
              <a:t>It’s for ‘problematic’ athletes only</a:t>
            </a:r>
            <a:endParaRPr lang="en-US" b="1">
              <a:solidFill>
                <a:srgbClr val="FF0000"/>
              </a:solidFill>
              <a:latin typeface="News Gothic MT" charset="0"/>
            </a:endParaRPr>
          </a:p>
        </p:txBody>
      </p:sp>
      <p:pic>
        <p:nvPicPr>
          <p:cNvPr id="12291" name="Picture 3" descr="mythbusters guys.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5750" y="3821113"/>
            <a:ext cx="4259263" cy="2386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Content Placeholder 2"/>
          <p:cNvSpPr txBox="1">
            <a:spLocks/>
          </p:cNvSpPr>
          <p:nvPr/>
        </p:nvSpPr>
        <p:spPr bwMode="auto">
          <a:xfrm>
            <a:off x="450850" y="3487738"/>
            <a:ext cx="4794250" cy="219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spcBef>
                <a:spcPts val="2000"/>
              </a:spcBef>
              <a:buClr>
                <a:srgbClr val="6FB7D7"/>
              </a:buClr>
              <a:buSzPct val="110000"/>
              <a:buFont typeface="Wingdings 2" charset="0"/>
              <a:buNone/>
            </a:pPr>
            <a:r>
              <a:rPr lang="en-NZ" b="1">
                <a:solidFill>
                  <a:srgbClr val="595959"/>
                </a:solidFill>
              </a:rPr>
              <a:t>Learning skills before you need them, will help the learning process.</a:t>
            </a:r>
            <a:endParaRPr lang="en-US" b="1">
              <a:solidFill>
                <a:srgbClr val="595959"/>
              </a:solidFill>
            </a:endParaRPr>
          </a:p>
        </p:txBody>
      </p:sp>
      <p:pic>
        <p:nvPicPr>
          <p:cNvPr id="7" name="Picture 6" descr="myth-busted.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4113" y="2152650"/>
            <a:ext cx="4735512" cy="206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ac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200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300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595313" y="561975"/>
            <a:ext cx="8712200" cy="882650"/>
          </a:xfrm>
        </p:spPr>
        <p:txBody>
          <a:bodyPr/>
          <a:lstStyle/>
          <a:p>
            <a:r>
              <a:rPr lang="en-US">
                <a:latin typeface="News Gothic MT" charset="0"/>
              </a:rPr>
              <a:t>Common Myth #3 about PST</a:t>
            </a:r>
          </a:p>
        </p:txBody>
      </p:sp>
      <p:sp>
        <p:nvSpPr>
          <p:cNvPr id="3" name="Content Placeholder 2"/>
          <p:cNvSpPr>
            <a:spLocks noGrp="1"/>
          </p:cNvSpPr>
          <p:nvPr>
            <p:ph idx="1"/>
          </p:nvPr>
        </p:nvSpPr>
        <p:spPr>
          <a:xfrm>
            <a:off x="450850" y="2152650"/>
            <a:ext cx="5559425" cy="608013"/>
          </a:xfrm>
        </p:spPr>
        <p:txBody>
          <a:bodyPr/>
          <a:lstStyle/>
          <a:p>
            <a:pPr marL="0" indent="0">
              <a:buFont typeface="Wingdings 2" charset="0"/>
              <a:buNone/>
            </a:pPr>
            <a:r>
              <a:rPr lang="en-NZ" b="1">
                <a:solidFill>
                  <a:srgbClr val="FF0000"/>
                </a:solidFill>
                <a:latin typeface="News Gothic MT" charset="0"/>
              </a:rPr>
              <a:t>It’s not useful.</a:t>
            </a:r>
            <a:endParaRPr lang="en-US" b="1">
              <a:solidFill>
                <a:srgbClr val="FF0000"/>
              </a:solidFill>
              <a:latin typeface="News Gothic MT" charset="0"/>
            </a:endParaRPr>
          </a:p>
        </p:txBody>
      </p:sp>
      <p:pic>
        <p:nvPicPr>
          <p:cNvPr id="14339" name="Picture 3" descr="mythbusters guys.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5750" y="3821113"/>
            <a:ext cx="4259263" cy="2386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Content Placeholder 2"/>
          <p:cNvSpPr txBox="1">
            <a:spLocks/>
          </p:cNvSpPr>
          <p:nvPr/>
        </p:nvSpPr>
        <p:spPr bwMode="auto">
          <a:xfrm>
            <a:off x="450850" y="3487738"/>
            <a:ext cx="4794250" cy="219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spcBef>
                <a:spcPts val="2000"/>
              </a:spcBef>
              <a:buClr>
                <a:srgbClr val="6FB7D7"/>
              </a:buClr>
              <a:buSzPct val="110000"/>
              <a:buFont typeface="Wingdings 2" charset="0"/>
              <a:buNone/>
            </a:pPr>
            <a:r>
              <a:rPr lang="en-NZ" b="1">
                <a:solidFill>
                  <a:srgbClr val="595959"/>
                </a:solidFill>
              </a:rPr>
              <a:t>False. Can help anyone at any stage including people who don’t compete as these skills are coping mechanisms for everyday situations as well</a:t>
            </a:r>
            <a:r>
              <a:rPr lang="en-US" b="1">
                <a:solidFill>
                  <a:srgbClr val="595959"/>
                </a:solidFill>
              </a:rPr>
              <a:t>.</a:t>
            </a:r>
          </a:p>
        </p:txBody>
      </p:sp>
      <p:pic>
        <p:nvPicPr>
          <p:cNvPr id="7" name="Picture 6" descr="myth-busted.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4113" y="2152650"/>
            <a:ext cx="4735512" cy="206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ac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200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300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595313" y="561975"/>
            <a:ext cx="8712200" cy="882650"/>
          </a:xfrm>
        </p:spPr>
        <p:txBody>
          <a:bodyPr/>
          <a:lstStyle/>
          <a:p>
            <a:r>
              <a:rPr lang="en-US">
                <a:latin typeface="News Gothic MT" charset="0"/>
              </a:rPr>
              <a:t>Common Myth #4 about PST</a:t>
            </a:r>
          </a:p>
        </p:txBody>
      </p:sp>
      <p:sp>
        <p:nvSpPr>
          <p:cNvPr id="3" name="Content Placeholder 2"/>
          <p:cNvSpPr>
            <a:spLocks noGrp="1"/>
          </p:cNvSpPr>
          <p:nvPr>
            <p:ph idx="1"/>
          </p:nvPr>
        </p:nvSpPr>
        <p:spPr>
          <a:xfrm>
            <a:off x="450850" y="2152650"/>
            <a:ext cx="5559425" cy="608013"/>
          </a:xfrm>
        </p:spPr>
        <p:txBody>
          <a:bodyPr/>
          <a:lstStyle/>
          <a:p>
            <a:pPr marL="0" indent="0">
              <a:buFont typeface="Wingdings 2" charset="0"/>
              <a:buNone/>
            </a:pPr>
            <a:r>
              <a:rPr lang="en-NZ" b="1">
                <a:solidFill>
                  <a:srgbClr val="FF0000"/>
                </a:solidFill>
                <a:latin typeface="News Gothic MT" charset="0"/>
              </a:rPr>
              <a:t>It’s time consuming.</a:t>
            </a:r>
            <a:endParaRPr lang="en-US" b="1">
              <a:solidFill>
                <a:srgbClr val="FF0000"/>
              </a:solidFill>
              <a:latin typeface="News Gothic MT" charset="0"/>
            </a:endParaRPr>
          </a:p>
        </p:txBody>
      </p:sp>
      <p:pic>
        <p:nvPicPr>
          <p:cNvPr id="16387" name="Picture 3" descr="mythbusters guys.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5750" y="3933825"/>
            <a:ext cx="4259263" cy="2386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Content Placeholder 2"/>
          <p:cNvSpPr txBox="1">
            <a:spLocks/>
          </p:cNvSpPr>
          <p:nvPr/>
        </p:nvSpPr>
        <p:spPr bwMode="auto">
          <a:xfrm>
            <a:off x="450850" y="3487738"/>
            <a:ext cx="4794250" cy="219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spcBef>
                <a:spcPts val="2000"/>
              </a:spcBef>
              <a:buClr>
                <a:srgbClr val="6FB7D7"/>
              </a:buClr>
              <a:buSzPct val="110000"/>
              <a:buFont typeface="Wingdings 2" charset="0"/>
              <a:buNone/>
            </a:pPr>
            <a:r>
              <a:rPr lang="en-NZ" b="1">
                <a:solidFill>
                  <a:srgbClr val="595959"/>
                </a:solidFill>
              </a:rPr>
              <a:t>Mindfulness can be done anywhere at any time for only a few seconds. Once you learn the skills, they’re with you for life so you can use them at any time.</a:t>
            </a:r>
            <a:endParaRPr lang="en-US" b="1">
              <a:solidFill>
                <a:srgbClr val="595959"/>
              </a:solidFill>
            </a:endParaRPr>
          </a:p>
        </p:txBody>
      </p:sp>
      <p:pic>
        <p:nvPicPr>
          <p:cNvPr id="7" name="Picture 6" descr="myth-busted.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4113" y="2265363"/>
            <a:ext cx="4735512" cy="206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ac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200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300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2995</TotalTime>
  <Words>4056</Words>
  <Application>Microsoft Office PowerPoint</Application>
  <PresentationFormat>A4 Paper (210x297 mm)</PresentationFormat>
  <Paragraphs>309</Paragraphs>
  <Slides>48</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ＭＳ Ｐゴシック</vt:lpstr>
      <vt:lpstr>Calibri</vt:lpstr>
      <vt:lpstr>News Gothic MT</vt:lpstr>
      <vt:lpstr>Wingdings 2</vt:lpstr>
      <vt:lpstr>Breeze</vt:lpstr>
      <vt:lpstr>PowerPoint Presentation</vt:lpstr>
      <vt:lpstr>Macarena Carrascosa</vt:lpstr>
      <vt:lpstr>PowerPoint Presentation</vt:lpstr>
      <vt:lpstr>What we’re doing today</vt:lpstr>
      <vt:lpstr>Mental Toughness in athletes</vt:lpstr>
      <vt:lpstr>Common Myth #1 about PST</vt:lpstr>
      <vt:lpstr>Common Myths #2 about PST</vt:lpstr>
      <vt:lpstr>Common Myth #3 about PST</vt:lpstr>
      <vt:lpstr>Common Myth #4 about PST</vt:lpstr>
      <vt:lpstr>Common Myth #5 about PST</vt:lpstr>
      <vt:lpstr>Stress &amp; Anxiety</vt:lpstr>
      <vt:lpstr>What is anxiety?</vt:lpstr>
      <vt:lpstr>PowerPoint Presentation</vt:lpstr>
      <vt:lpstr>Fear vs Anxiety</vt:lpstr>
      <vt:lpstr>Functional Anxiety</vt:lpstr>
      <vt:lpstr>Features of Anxiety</vt:lpstr>
      <vt:lpstr>PowerPoint Presentation</vt:lpstr>
      <vt:lpstr>Fight or Flight response</vt:lpstr>
      <vt:lpstr>Competition as a “danger”</vt:lpstr>
      <vt:lpstr>Next...</vt:lpstr>
      <vt:lpstr>PowerPoint Presentation</vt:lpstr>
      <vt:lpstr>PowerPoint Presentation</vt:lpstr>
      <vt:lpstr>Optimal Arousal Level</vt:lpstr>
      <vt:lpstr>TASK 1: Think back to one of your great performances and write your answers</vt:lpstr>
      <vt:lpstr>TASK 2: Think back to one of your poorer performances and write your answers</vt:lpstr>
      <vt:lpstr>TASK 3: You may want to repeat the questions for the best and worst practices, depending on where you are having trouble with your athlete  TASK 4: Evaluate and compare the similarities and differences. Write this information down with the athlete. Use this information to increase their awareness of their optimal activation level. Talk about it with them.  TASK 5: Once they have identified this, teach them the skills they’ll need to self regulate so they can have great practices or performances</vt:lpstr>
      <vt:lpstr>Relaxation Techniques</vt:lpstr>
      <vt:lpstr>Progressive relaxation</vt:lpstr>
      <vt:lpstr>Breath control</vt:lpstr>
      <vt:lpstr>Relaxation response</vt:lpstr>
      <vt:lpstr>Arousal Inducing Techniques</vt:lpstr>
      <vt:lpstr>Under Activation</vt:lpstr>
      <vt:lpstr>Ideas on what to do</vt:lpstr>
      <vt:lpstr>Next...</vt:lpstr>
      <vt:lpstr>Imagery</vt:lpstr>
      <vt:lpstr>Where and When?</vt:lpstr>
      <vt:lpstr>Why?</vt:lpstr>
      <vt:lpstr>Competition surroundings (venue, spectators)</vt:lpstr>
      <vt:lpstr>Nature of imagery</vt:lpstr>
      <vt:lpstr>Type of imagery</vt:lpstr>
      <vt:lpstr>Imagery perspective</vt:lpstr>
      <vt:lpstr>Factors affecting the effectiveness of imagery</vt:lpstr>
      <vt:lpstr>HOW TO APPLY IMAGERY</vt:lpstr>
      <vt:lpstr>Coach’s expectation can alter athletes' performance </vt:lpstr>
      <vt:lpstr>PowerPoint Presentation</vt:lpstr>
      <vt:lpstr>Manage your own expectations as a coach</vt:lpstr>
      <vt:lpstr>Manage your own expectations as a coach</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Anna Carwell-Cooke</cp:lastModifiedBy>
  <cp:revision>80</cp:revision>
  <dcterms:created xsi:type="dcterms:W3CDTF">2017-02-21T09:08:04Z</dcterms:created>
  <dcterms:modified xsi:type="dcterms:W3CDTF">2017-05-22T03:17:08Z</dcterms:modified>
</cp:coreProperties>
</file>